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97" r:id="rId4"/>
    <p:sldId id="258" r:id="rId5"/>
    <p:sldId id="261" r:id="rId6"/>
    <p:sldId id="307" r:id="rId7"/>
    <p:sldId id="308" r:id="rId8"/>
    <p:sldId id="309" r:id="rId9"/>
    <p:sldId id="310" r:id="rId10"/>
    <p:sldId id="311" r:id="rId11"/>
    <p:sldId id="312" r:id="rId12"/>
    <p:sldId id="300" r:id="rId13"/>
    <p:sldId id="301" r:id="rId14"/>
    <p:sldId id="280" r:id="rId15"/>
    <p:sldId id="295" r:id="rId16"/>
    <p:sldId id="288" r:id="rId17"/>
    <p:sldId id="303" r:id="rId18"/>
    <p:sldId id="305" r:id="rId19"/>
    <p:sldId id="304" r:id="rId20"/>
    <p:sldId id="299" r:id="rId21"/>
    <p:sldId id="293" r:id="rId22"/>
    <p:sldId id="306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17B4"/>
    <a:srgbClr val="4D1DAB"/>
    <a:srgbClr val="882BE5"/>
    <a:srgbClr val="F024F5"/>
    <a:srgbClr val="FC44FC"/>
    <a:srgbClr val="7F1CE2"/>
    <a:srgbClr val="903AE6"/>
    <a:srgbClr val="CF8AEA"/>
    <a:srgbClr val="DDAEF0"/>
    <a:srgbClr val="C1AA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59" autoAdjust="0"/>
    <p:restoredTop sz="95150" autoAdjust="0"/>
  </p:normalViewPr>
  <p:slideViewPr>
    <p:cSldViewPr snapToGrid="0">
      <p:cViewPr>
        <p:scale>
          <a:sx n="100" d="100"/>
          <a:sy n="100" d="100"/>
        </p:scale>
        <p:origin x="-954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E4E3F9-BBDF-439A-A544-1E9D8C12C1FB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E87BCA-CEF6-492F-9F58-3695FF366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343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E87BCA-CEF6-492F-9F58-3695FF366D6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843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F1F91B-A9ED-A4A1-B6F6-924B910788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AB55BEC-CB85-D1E0-CCD7-095AC3A1B8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9A03643-BCF1-E7DB-B7A0-B5597C17E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5E04205-B96B-2A2B-CB4F-358BD42C2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19A6A6E-8BEF-9BF3-54E7-8123FFD1F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135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E3D5CD-F0F8-3580-B919-B23A56B29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5A84F3A-1EB4-D206-C862-9FC858CC40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0C1C527-58E6-3C63-F59C-EE781DA56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8B24F0D-F484-09C6-1FDC-A577F2563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01395A4-4E76-FDDB-28F7-EEDA63504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045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DAFC10D5-F58F-EDFE-93EB-109BADD301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B244148-D025-839C-2360-04B0B0297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A2684D4-D85C-4907-9B25-CC38B3775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0AB212E-8F03-1A83-CC43-58981EC64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4E9355-F568-AA9C-647C-613D0226D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332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99E4DE-215F-B9B4-5DE4-B5FCD966E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256FFF6-98ED-609E-213F-B953ECA7FA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A75BBC6-F413-A736-49A4-014E476FF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54C766-3F87-6802-51F8-9E6658D09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139FD29-30A5-C170-30ED-4E83FB34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623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25F43A-18F1-5BE4-35E8-BF023765D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CDD5F49-205C-D2BF-CE16-86FECFD8B7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A677D97-D71E-92DF-5B5D-47EA0E091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3D6D571-5A5D-2D83-1A1F-47F989280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3EF8459-2E8C-8DC8-1A37-640238840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619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8448C4-7D18-7906-3EB2-ED1B09CEF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247504B-38D3-F9AD-58E4-9D2C059160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0AEC447-6E46-B674-C0CA-40AB535840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FDB43A8-57AC-D1B2-CB6B-C57783776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DAC1B18-308C-0A11-21F2-768FA37FB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3535DD1-0CB1-EAFB-4623-5F32F173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877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3B840A-293D-F48E-B554-36D2C2C71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0547D56-2562-8FEB-52FA-619B3DFB6B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555C494-88C3-1960-882C-DF1C47AD11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34CB2EA-E6F3-E30F-1A78-47A5602EC1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636C20A1-9660-3008-0A8E-D9E1D40B5B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0FB400D3-0F3D-F218-7CBE-F4EF72441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F8FFEE09-D7CA-88A4-4139-A2E9DC71F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2DB5210C-F84D-5490-D1E4-0F2CD948E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800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BBD6391-1585-E830-918C-EDF78447B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432037D-6050-1280-C8B7-BEC482840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F47E6BD-D1D2-D2EE-556D-D934EE795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6785EFA-AAB4-2DA2-1275-9611DEC48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474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F7AE573E-2852-9DCE-5E59-D8A966955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E98487B3-9355-2057-EC97-A0E33E08A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E79B297-8C31-EE29-796F-0AC12D69C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390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C61BD6-4D40-0CE8-B315-BF3758439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A55146D-C90F-70FF-D5AE-4CB9283C2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8ABD442-9CFF-E952-B513-C53B3EA57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19C6F66-7AAD-EA52-7801-4190BAB1E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5B08B07-4199-1DB5-0A1C-96669FFD8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5D3ED7-F1B4-7212-E271-B0C5C37F8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626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2936099-3084-754E-BC9D-E0A793790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C5CD1C5B-1FEA-287D-67F1-7EAC1BD7D0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2644A6D-C7A7-F6CA-18F4-8EFAB1F768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3CD8EE1-1486-EC09-F523-D64B6D269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CF9EC91-0C87-6EE4-DFAF-CDE28F53D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51F3F7B-2EF1-4A79-1728-C78F53AAD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322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CD12CE-C386-89A0-741A-A6AD13E00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8A09B6A-0523-E6F1-762C-3D33FC76D7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EDA9C96-9A63-EA27-E079-C7BFE92D9E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6190A57-E49B-47A2-6039-420BEAD8E5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64A67C6-287A-E93F-7D61-4C1FB06F75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494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kinescope.io/iEF3JQAo59s6WEf1eBfmkL" TargetMode="External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hyperlink" Target="https://rutube.ru/video/c0f0a8c21aa208b647a0dec71f547711/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42.png"/><Relationship Id="rId5" Type="http://schemas.openxmlformats.org/officeDocument/2006/relationships/image" Target="../media/image37.png"/><Relationship Id="rId10" Type="http://schemas.openxmlformats.org/officeDocument/2006/relationships/image" Target="../media/image41.png"/><Relationship Id="rId4" Type="http://schemas.openxmlformats.org/officeDocument/2006/relationships/image" Target="../media/image36.png"/><Relationship Id="rId9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6.pn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6.png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3.png"/><Relationship Id="rId3" Type="http://schemas.openxmlformats.org/officeDocument/2006/relationships/image" Target="../media/image6.png"/><Relationship Id="rId7" Type="http://schemas.openxmlformats.org/officeDocument/2006/relationships/image" Target="../media/image58.png"/><Relationship Id="rId12" Type="http://schemas.openxmlformats.org/officeDocument/2006/relationships/image" Target="../media/image6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11" Type="http://schemas.openxmlformats.org/officeDocument/2006/relationships/image" Target="../media/image35.png"/><Relationship Id="rId5" Type="http://schemas.openxmlformats.org/officeDocument/2006/relationships/image" Target="../media/image44.png"/><Relationship Id="rId10" Type="http://schemas.openxmlformats.org/officeDocument/2006/relationships/image" Target="../media/image61.png"/><Relationship Id="rId4" Type="http://schemas.openxmlformats.org/officeDocument/2006/relationships/image" Target="../media/image56.png"/><Relationship Id="rId9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4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35.png"/><Relationship Id="rId10" Type="http://schemas.openxmlformats.org/officeDocument/2006/relationships/image" Target="../media/image63.png"/><Relationship Id="rId4" Type="http://schemas.openxmlformats.org/officeDocument/2006/relationships/image" Target="../media/image36.png"/><Relationship Id="rId9" Type="http://schemas.openxmlformats.org/officeDocument/2006/relationships/image" Target="../media/image6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44.png"/><Relationship Id="rId7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53.png"/><Relationship Id="rId10" Type="http://schemas.openxmlformats.org/officeDocument/2006/relationships/image" Target="../media/image55.png"/><Relationship Id="rId4" Type="http://schemas.openxmlformats.org/officeDocument/2006/relationships/image" Target="../media/image6.png"/><Relationship Id="rId9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.png"/><Relationship Id="rId7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11" Type="http://schemas.openxmlformats.org/officeDocument/2006/relationships/image" Target="../media/image74.png"/><Relationship Id="rId5" Type="http://schemas.openxmlformats.org/officeDocument/2006/relationships/image" Target="../media/image53.png"/><Relationship Id="rId10" Type="http://schemas.microsoft.com/office/2007/relationships/hdphoto" Target="../media/hdphoto4.wdp"/><Relationship Id="rId4" Type="http://schemas.openxmlformats.org/officeDocument/2006/relationships/image" Target="../media/image44.png"/><Relationship Id="rId9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44.png"/><Relationship Id="rId7" Type="http://schemas.openxmlformats.org/officeDocument/2006/relationships/image" Target="../media/image7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6.png"/><Relationship Id="rId4" Type="http://schemas.openxmlformats.org/officeDocument/2006/relationships/image" Target="../media/image53.png"/><Relationship Id="rId9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8.png"/><Relationship Id="rId7" Type="http://schemas.openxmlformats.org/officeDocument/2006/relationships/image" Target="../media/image8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6.png"/><Relationship Id="rId9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openxmlformats.org/officeDocument/2006/relationships/hyperlink" Target="https://kinescope.io/kcfKojGcJ33PF3TLVPVXV7" TargetMode="External"/><Relationship Id="rId4" Type="http://schemas.openxmlformats.org/officeDocument/2006/relationships/image" Target="../media/image6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kinescope.io/8bLWM3VtpoeJwsNsaxSRfq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hyperlink" Target="https://kinescope.io/aRJj4u8k3NBpQvMhjCAi92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6.png"/><Relationship Id="rId7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26.png"/><Relationship Id="rId4" Type="http://schemas.openxmlformats.org/officeDocument/2006/relationships/image" Target="../media/image23.png"/><Relationship Id="rId9" Type="http://schemas.openxmlformats.org/officeDocument/2006/relationships/hyperlink" Target="https://kinescope.io/khH6hNiiLB3Y7L9VpEjeN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0ED422C-7E77-4CFF-4856-A0519199E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2DE8D76-CFEB-E38E-DAA0-E750E21B38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24" y="615843"/>
            <a:ext cx="4331573" cy="841437"/>
          </a:xfrm>
          <a:prstGeom prst="rect">
            <a:avLst/>
          </a:prstGeom>
        </p:spPr>
      </p:pic>
      <p:sp>
        <p:nvSpPr>
          <p:cNvPr id="10" name="Google Shape;56;p13">
            <a:extLst>
              <a:ext uri="{FF2B5EF4-FFF2-40B4-BE49-F238E27FC236}">
                <a16:creationId xmlns:a16="http://schemas.microsoft.com/office/drawing/2014/main" xmlns="" id="{FFC18F92-42EB-648A-3CEB-A4B5D37329C0}"/>
              </a:ext>
            </a:extLst>
          </p:cNvPr>
          <p:cNvSpPr txBox="1"/>
          <p:nvPr/>
        </p:nvSpPr>
        <p:spPr>
          <a:xfrm>
            <a:off x="783824" y="5073844"/>
            <a:ext cx="4968048" cy="1426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spcAft>
                <a:spcPts val="1000"/>
              </a:spcAft>
            </a:pPr>
            <a:r>
              <a:rPr lang="ru-RU" sz="3200" b="1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Презентация</a:t>
            </a:r>
          </a:p>
          <a:p>
            <a:pPr lvl="0">
              <a:spcAft>
                <a:spcPts val="1000"/>
              </a:spcAft>
            </a:pPr>
            <a:r>
              <a:rPr lang="ru-RU" sz="3200" b="1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для сотрудничества</a:t>
            </a:r>
            <a:endParaRPr sz="3200" b="1" dirty="0">
              <a:solidFill>
                <a:schemeClr val="bg1"/>
              </a:solidFill>
              <a:latin typeface="Montserrat Black" panose="00000A00000000000000" pitchFamily="2" charset="-52"/>
              <a:ea typeface="Montserrat"/>
              <a:cs typeface="Montserrat"/>
              <a:sym typeface="Montserrat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C79742F3-E037-55DA-DB4D-D645CDAE4FF9}"/>
              </a:ext>
            </a:extLst>
          </p:cNvPr>
          <p:cNvCxnSpPr>
            <a:cxnSpLocks/>
          </p:cNvCxnSpPr>
          <p:nvPr/>
        </p:nvCxnSpPr>
        <p:spPr>
          <a:xfrm>
            <a:off x="875071" y="6391692"/>
            <a:ext cx="1053034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Google Shape;56;p13">
            <a:extLst>
              <a:ext uri="{FF2B5EF4-FFF2-40B4-BE49-F238E27FC236}">
                <a16:creationId xmlns:a16="http://schemas.microsoft.com/office/drawing/2014/main" xmlns="" id="{1A8F79A5-172B-1157-C992-C1C54A59DD31}"/>
              </a:ext>
            </a:extLst>
          </p:cNvPr>
          <p:cNvSpPr txBox="1"/>
          <p:nvPr/>
        </p:nvSpPr>
        <p:spPr>
          <a:xfrm>
            <a:off x="6516033" y="5873971"/>
            <a:ext cx="4968048" cy="559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6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Екатеринбург</a:t>
            </a:r>
            <a:endParaRPr sz="16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79402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81E24DE-EB57-2B17-B4E9-5D6FD93A4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7D193CD-D99D-342C-808A-7D00AB2F4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5"/>
            <a:ext cx="12192000" cy="685165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E828ECEF-7ADE-047F-9243-D52545D866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552" y="66008"/>
            <a:ext cx="5927283" cy="592728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86356312-9E51-2174-3BA3-6122871627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552" y="-198519"/>
            <a:ext cx="3906058" cy="360352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6A5312CF-3EBF-976F-0BB8-337448B8F8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825" y="1633391"/>
            <a:ext cx="5234935" cy="523493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EE965EE-E872-88DE-579F-D7CE133FFF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EECE16CE-DD11-D718-EC5C-3058204F425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B4DD691-BC95-3149-D89F-236F9B9950D3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9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7EEDF27A-BD7C-103D-5CB1-1D6F7784C4C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893" y="4083621"/>
            <a:ext cx="3180374" cy="30057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0F8C2DC8-11DA-409F-B24B-AD1A5AB00643}"/>
              </a:ext>
            </a:extLst>
          </p:cNvPr>
          <p:cNvSpPr txBox="1"/>
          <p:nvPr/>
        </p:nvSpPr>
        <p:spPr>
          <a:xfrm>
            <a:off x="547851" y="1643544"/>
            <a:ext cx="604295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Туц Лото – это караоке-лотерея, которая заставляет петь</a:t>
            </a: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 отрываться на полную катушку!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Только азарт, только удача, только самые популярные хиты… и никаких вопросов!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В этой игре много победителей и есть возможность побороться за главный приз. У каждого свой лотерейный билет, но петь и отрываться можно вместе с командой. Музыка, активности в режиме нон-стоп.</a:t>
            </a: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3123591-6690-47D7-ADD4-A95F8A8791C3}"/>
              </a:ext>
            </a:extLst>
          </p:cNvPr>
          <p:cNvSpPr txBox="1"/>
          <p:nvPr/>
        </p:nvSpPr>
        <p:spPr>
          <a:xfrm>
            <a:off x="547851" y="905366"/>
            <a:ext cx="7349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Что такое </a:t>
            </a:r>
            <a:r>
              <a:rPr lang="ru-RU" sz="3600" dirty="0" err="1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Туц</a:t>
            </a:r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 Лото? 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06D646C-C977-4983-800F-8667AA2D4651}"/>
              </a:ext>
            </a:extLst>
          </p:cNvPr>
          <p:cNvSpPr txBox="1"/>
          <p:nvPr/>
        </p:nvSpPr>
        <p:spPr>
          <a:xfrm>
            <a:off x="547850" y="4681305"/>
            <a:ext cx="19896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Как проходит</a:t>
            </a:r>
          </a:p>
          <a:p>
            <a:r>
              <a:rPr lang="ru-RU" dirty="0" err="1">
                <a:solidFill>
                  <a:schemeClr val="bg1"/>
                </a:solidFill>
                <a:latin typeface="Montserrat Black" panose="00000A00000000000000" pitchFamily="2" charset="-52"/>
              </a:rPr>
              <a:t>Туц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 Лото?</a:t>
            </a:r>
          </a:p>
          <a:p>
            <a:endParaRPr lang="ru-RU" dirty="0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="" xmlns:a16="http://schemas.microsoft.com/office/drawing/2014/main" id="{A6762B21-A28C-444D-BD97-C4BB2AA5F7CF}"/>
              </a:ext>
            </a:extLst>
          </p:cNvPr>
          <p:cNvSpPr/>
          <p:nvPr/>
        </p:nvSpPr>
        <p:spPr>
          <a:xfrm>
            <a:off x="2683824" y="4224238"/>
            <a:ext cx="4168239" cy="2386427"/>
          </a:xfrm>
          <a:prstGeom prst="round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058D20C6-90C4-485F-9DD2-3DBC9D0B6EB4}"/>
              </a:ext>
            </a:extLst>
          </p:cNvPr>
          <p:cNvSpPr txBox="1"/>
          <p:nvPr/>
        </p:nvSpPr>
        <p:spPr>
          <a:xfrm>
            <a:off x="589106" y="5534530"/>
            <a:ext cx="17859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Н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ажмите на картинку, </a:t>
            </a:r>
          </a:p>
          <a:p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чтобы воспроизвести </a:t>
            </a:r>
          </a:p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в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идео.</a:t>
            </a:r>
          </a:p>
        </p:txBody>
      </p:sp>
      <p:pic>
        <p:nvPicPr>
          <p:cNvPr id="5122" name="Picture 2" descr="C:\Users\Регина\Desktop\Ruda Games\ПРЕЗЕНТАЦИЯ\Скрины\ЛОТО.png">
            <a:hlinkClick r:id="rId8"/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8" t="51675" r="43066" b="10208"/>
          <a:stretch/>
        </p:blipFill>
        <p:spPr bwMode="auto">
          <a:xfrm>
            <a:off x="2537497" y="4083622"/>
            <a:ext cx="4413636" cy="2613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06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A67C8FC-5598-1AD0-0BD0-FF2CCEB89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FE22FD81-1637-686F-D580-85AB3C20A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CADDF80-C38D-607B-75E7-93D7145288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B604962D-2B34-3E19-8D6E-104D50C0057B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6F308A3-74D1-BDD3-A393-E8C8AEB25F7B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10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7A76DBB-7483-9D5D-F87E-7F83B17756D5}"/>
              </a:ext>
            </a:extLst>
          </p:cNvPr>
          <p:cNvSpPr txBox="1"/>
          <p:nvPr/>
        </p:nvSpPr>
        <p:spPr>
          <a:xfrm>
            <a:off x="547850" y="1575876"/>
            <a:ext cx="681719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Держи Пять! – это первый в мире квиз не на знания </a:t>
            </a: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и эрудицию, а на логику и интуицию. </a:t>
            </a:r>
            <a:b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</a:b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/>
            </a:r>
            <a:b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</a:b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Здесь вас не заставят вспомнить всю школьную программу, </a:t>
            </a: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а нужно будет просто включить интуицию и получать удовольствие. </a:t>
            </a: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/>
            </a:r>
            <a:b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</a:b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Ответы на вопросы </a:t>
            </a:r>
            <a:r>
              <a:rPr lang="ru-RU" sz="1400" dirty="0" err="1">
                <a:solidFill>
                  <a:schemeClr val="bg1"/>
                </a:solidFill>
                <a:latin typeface="Montserrat Medium" panose="00000600000000000000" pitchFamily="2" charset="-52"/>
              </a:rPr>
              <a:t>квиза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 «Держи Пять!» нельзя найти </a:t>
            </a: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в интернете, поэтому здесь сохраняется честный азарт борьбы. </a:t>
            </a:r>
            <a:b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</a:b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B60928B-CEFF-3949-FC61-42850AC1C733}"/>
              </a:ext>
            </a:extLst>
          </p:cNvPr>
          <p:cNvSpPr txBox="1"/>
          <p:nvPr/>
        </p:nvSpPr>
        <p:spPr>
          <a:xfrm>
            <a:off x="547850" y="4177732"/>
            <a:ext cx="19896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Как проходит</a:t>
            </a:r>
          </a:p>
          <a:p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Держи Пять!?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B70C161-C01F-0C66-3AAF-4A020F886E1D}"/>
              </a:ext>
            </a:extLst>
          </p:cNvPr>
          <p:cNvSpPr txBox="1"/>
          <p:nvPr/>
        </p:nvSpPr>
        <p:spPr>
          <a:xfrm>
            <a:off x="547851" y="865780"/>
            <a:ext cx="6624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Что такое Держи Пять!?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8DE29D01-B1B6-4387-88A5-8DC8EA5C4E60}"/>
              </a:ext>
            </a:extLst>
          </p:cNvPr>
          <p:cNvSpPr/>
          <p:nvPr/>
        </p:nvSpPr>
        <p:spPr>
          <a:xfrm>
            <a:off x="2683824" y="3674988"/>
            <a:ext cx="4168239" cy="2386427"/>
          </a:xfrm>
          <a:prstGeom prst="roundRect">
            <a:avLst/>
          </a:prstGeom>
          <a:ln>
            <a:noFill/>
          </a:ln>
          <a:effectLst>
            <a:glow rad="228600">
              <a:srgbClr val="C1AAF0">
                <a:alpha val="40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5E08920-3A02-4067-8B5B-DCF58B01B0CE}"/>
              </a:ext>
            </a:extLst>
          </p:cNvPr>
          <p:cNvSpPr txBox="1"/>
          <p:nvPr/>
        </p:nvSpPr>
        <p:spPr>
          <a:xfrm>
            <a:off x="589106" y="5030957"/>
            <a:ext cx="17859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Н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ажмите на картинку, </a:t>
            </a:r>
          </a:p>
          <a:p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чтобы воспроизвести </a:t>
            </a:r>
          </a:p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в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идео.</a:t>
            </a:r>
          </a:p>
        </p:txBody>
      </p:sp>
      <p:pic>
        <p:nvPicPr>
          <p:cNvPr id="6146" name="Picture 2" descr="C:\Users\Регина\Desktop\Ruda Games\ПРЕЗЕНТАЦИЯ\Скрины\Д5.pn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2" t="52587" r="43270" b="10497"/>
          <a:stretch/>
        </p:blipFill>
        <p:spPr bwMode="auto">
          <a:xfrm>
            <a:off x="2537498" y="3607202"/>
            <a:ext cx="4379770" cy="253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73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21" name="Picture 4" descr="C:\Users\Регина\Desktop\Ruda Games\Компоненты разные\свет от камеры приглушеный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1188"/>
          <a:stretch/>
        </p:blipFill>
        <p:spPr bwMode="auto">
          <a:xfrm rot="17613348">
            <a:off x="8530133" y="-1177158"/>
            <a:ext cx="5907892" cy="5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C:\Users\Регина\Desktop\a-three-dimensional-checkmark-icon-with-_TgI7b4JaQ-no-bg-preview (carve.photos).pngч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9635" y="1599261"/>
            <a:ext cx="6426950" cy="5394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Регина\Desktop\a-three-dimensional-checkmark-icon-with-_TgI7b4JaQ-no-bg-preview (carve.photos).pngч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407" y="3417899"/>
            <a:ext cx="1000773" cy="961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C:\Users\Регина\Desktop\a-three-dimensional-checkmark-icon-with-_TgI7b4JaQ-no-bg-preview (carve.photos).pngч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030" y="4211066"/>
            <a:ext cx="1000773" cy="961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C:\Users\Регина\Desktop\a-three-dimensional-checkmark-icon-with-_TgI7b4JaQ-no-bg-preview (carve.photos).pngч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487" y="5353581"/>
            <a:ext cx="1000773" cy="961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11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ECEA3F3-44E1-A0D3-B93C-1C895E202203}"/>
              </a:ext>
            </a:extLst>
          </p:cNvPr>
          <p:cNvSpPr txBox="1"/>
          <p:nvPr/>
        </p:nvSpPr>
        <p:spPr>
          <a:xfrm>
            <a:off x="547850" y="997213"/>
            <a:ext cx="89390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Montserrat Black" panose="00000A00000000000000" pitchFamily="2" charset="-52"/>
              </a:rPr>
              <a:t>Заполнение </a:t>
            </a:r>
            <a:r>
              <a:rPr lang="ru-RU" sz="3600" dirty="0">
                <a:solidFill>
                  <a:schemeClr val="bg1"/>
                </a:solidFill>
                <a:latin typeface="Montserrat Black" panose="00000A00000000000000" pitchFamily="2" charset="-52"/>
              </a:rPr>
              <a:t>зала и увеличение заказов в будние дни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5769864" y="2599704"/>
            <a:ext cx="576219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Наша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главная цель – заполнить ваше заведение игроками! Так игра становится веселее,  интереснее и увлекательнее. </a:t>
            </a:r>
            <a:endParaRPr lang="ru-RU" sz="2400" dirty="0">
              <a:solidFill>
                <a:schemeClr val="bg1"/>
              </a:solidFill>
              <a:effectLst/>
              <a:latin typeface="Montserrat Medium" panose="00000600000000000000" pitchFamily="2" charset="-5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5769864" y="5690870"/>
            <a:ext cx="57621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При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желании вы можете сделать им хорошее 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предложение!</a:t>
            </a:r>
            <a:endParaRPr lang="ru-RU" sz="2400" dirty="0">
              <a:solidFill>
                <a:schemeClr val="bg1"/>
              </a:solidFill>
              <a:effectLst/>
              <a:latin typeface="Montserrat Medium" panose="00000600000000000000" pitchFamily="2" charset="-5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5769864" y="3522324"/>
            <a:ext cx="576219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Игра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стартует в ____, и многие приходят сразу после работы или учебы, поэтому они голодны и хотят  перекусить, кто-то не против выпить. </a:t>
            </a:r>
            <a:endParaRPr lang="ru-RU" sz="2400" dirty="0">
              <a:solidFill>
                <a:schemeClr val="bg1"/>
              </a:solidFill>
              <a:effectLst/>
              <a:latin typeface="Montserrat Medium" panose="00000600000000000000" pitchFamily="2" charset="-52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5769864" y="4373224"/>
            <a:ext cx="5762196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Люди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, которые регулярно ходят играть в наши </a:t>
            </a:r>
            <a:r>
              <a:rPr lang="ru-RU" sz="1400" dirty="0" err="1">
                <a:solidFill>
                  <a:schemeClr val="bg1"/>
                </a:solidFill>
                <a:latin typeface="Montserrat Medium" panose="00000600000000000000" pitchFamily="2" charset="-52"/>
              </a:rPr>
              <a:t>квизы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, привыкают ходить в конкретное заведение место. Когда встанет вопрос, где отметить день рождения или просто посидеть с друзьями, скорее всего они выберут заведение, которому уже доверяют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.</a:t>
            </a:r>
            <a:endParaRPr lang="ru-RU" sz="2400" dirty="0">
              <a:solidFill>
                <a:schemeClr val="bg1"/>
              </a:solidFill>
              <a:effectLst/>
              <a:latin typeface="Montserrat Medium" panose="00000600000000000000" pitchFamily="2" charset="-52"/>
            </a:endParaRPr>
          </a:p>
        </p:txBody>
      </p:sp>
      <p:pic>
        <p:nvPicPr>
          <p:cNvPr id="7172" name="Picture 4" descr="C:\Users\Регина\Desktop\Ruda Games\Компоненты разные\Слой 2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78713">
            <a:off x="-286101" y="1822189"/>
            <a:ext cx="5730568" cy="446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Регина\Desktop\Ruda Games\ПРЕЗЕНТАЦИЯ\ф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48"/>
          <a:stretch/>
        </p:blipFill>
        <p:spPr bwMode="auto">
          <a:xfrm>
            <a:off x="75640" y="1248705"/>
            <a:ext cx="5073330" cy="560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Регина\Desktop\Ruda Games\Компоненты разные\свет от камеры приглушеный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1188"/>
          <a:stretch/>
        </p:blipFill>
        <p:spPr bwMode="auto">
          <a:xfrm rot="11594503">
            <a:off x="-3837641" y="2834379"/>
            <a:ext cx="5907892" cy="5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Регина\Desktop\Ruda Games\ПРЕЗЕНТАЦИЯ\a-purple-three-dimensional-icon-in-the-s_RNoZ6iq9T-edited-free (carve.photos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7238">
            <a:off x="4827051" y="4283474"/>
            <a:ext cx="1024128" cy="76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Регина\Desktop\Ruda Games\ПРЕЗЕНТАЦИЯ\a-three-dimensional-checkmark-icon-with-_TgI7b4JaQ-no-bg-preview (carve.photos)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7">
            <a:off x="4908295" y="5469145"/>
            <a:ext cx="898212" cy="71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Регина\Desktop\Ruda Games\ПРЕЗЕНТАЦИЯ\кк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0" r="12128" b="9450"/>
          <a:stretch/>
        </p:blipFill>
        <p:spPr bwMode="auto">
          <a:xfrm>
            <a:off x="4980799" y="3428999"/>
            <a:ext cx="688482" cy="83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Регина\Desktop\a-three-dimensional-checkmark-icon-with-_TgI7b4JaQ-no-bg-preview (carve.photos).pngч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030" y="2488489"/>
            <a:ext cx="1000773" cy="961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C:\Users\Регина\Desktop\Ruda Games\ПРЕЗЕНТАЦИЯ\ччч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0" r="8007" b="7959"/>
          <a:stretch/>
        </p:blipFill>
        <p:spPr bwMode="auto">
          <a:xfrm>
            <a:off x="4931965" y="2377440"/>
            <a:ext cx="837900" cy="96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32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16" name="Picture 3" descr="C:\Users\Регина\Desktop\Ruda Games\Компоненты разные\светяш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94833">
            <a:off x="7701400" y="772177"/>
            <a:ext cx="7052787" cy="691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" y="794"/>
            <a:ext cx="12189178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12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pic>
        <p:nvPicPr>
          <p:cNvPr id="1027" name="Picture 3" descr="C:\Users\Регина\Desktop\Ruda Games\Компоненты разные\светяш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16242">
            <a:off x="3816699" y="-1464288"/>
            <a:ext cx="7052787" cy="691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ECEA3F3-44E1-A0D3-B93C-1C895E202203}"/>
              </a:ext>
            </a:extLst>
          </p:cNvPr>
          <p:cNvSpPr txBox="1"/>
          <p:nvPr/>
        </p:nvSpPr>
        <p:spPr>
          <a:xfrm>
            <a:off x="547850" y="997213"/>
            <a:ext cx="89390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Montserrat Black" panose="00000A00000000000000" pitchFamily="2" charset="-52"/>
              </a:rPr>
              <a:t>Кто </a:t>
            </a:r>
            <a:r>
              <a:rPr lang="ru-RU" sz="3600" dirty="0">
                <a:solidFill>
                  <a:schemeClr val="bg1"/>
                </a:solidFill>
                <a:latin typeface="Montserrat Black" panose="00000A00000000000000" pitchFamily="2" charset="-52"/>
              </a:rPr>
              <a:t>и на чем будет зарабатывать?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60417" y="598417"/>
            <a:ext cx="5661835" cy="452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688812" y="4554066"/>
            <a:ext cx="39299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Montserrat ExtraBold" pitchFamily="2" charset="-52"/>
              </a:rPr>
              <a:t>Наша команда </a:t>
            </a:r>
            <a:endParaRPr lang="ru-RU" sz="2400" dirty="0">
              <a:solidFill>
                <a:schemeClr val="bg1"/>
              </a:solidFill>
              <a:latin typeface="Montserrat ExtraBold" pitchFamily="2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6266768" y="4554061"/>
            <a:ext cx="36995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Montserrat ExtraBold" pitchFamily="2" charset="-52"/>
              </a:rPr>
              <a:t>Заведение</a:t>
            </a:r>
            <a:endParaRPr lang="ru-RU" sz="2400" dirty="0">
              <a:solidFill>
                <a:schemeClr val="bg1"/>
              </a:solidFill>
              <a:latin typeface="Montserrat ExtraBold" pitchFamily="2" charset="-5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39F7044-999B-42FD-A004-74D0B467B9EA}"/>
              </a:ext>
            </a:extLst>
          </p:cNvPr>
          <p:cNvSpPr txBox="1"/>
          <p:nvPr/>
        </p:nvSpPr>
        <p:spPr>
          <a:xfrm>
            <a:off x="717686" y="5127884"/>
            <a:ext cx="466859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Мы зарабатываем с продажи билетов на игру. Вход – ____ рублей с человека. Наша цель – привлечь максимальное количество людей 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на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площадку, чтобы они комфортно расположились в заведении.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39F7044-999B-42FD-A004-74D0B467B9EA}"/>
              </a:ext>
            </a:extLst>
          </p:cNvPr>
          <p:cNvSpPr txBox="1"/>
          <p:nvPr/>
        </p:nvSpPr>
        <p:spPr>
          <a:xfrm>
            <a:off x="6266768" y="5127884"/>
            <a:ext cx="463460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Вы зарабатываете на заказах игроков. 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Больше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игроков – больше заказов. 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От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качества обслуживания и выбора блюд зависит, сколько заработает заведение 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и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вернутся 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ли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сюда игроки уже в качестве клиентов.</a:t>
            </a:r>
          </a:p>
        </p:txBody>
      </p:sp>
    </p:spTree>
    <p:extLst>
      <p:ext uri="{BB962C8B-B14F-4D97-AF65-F5344CB8AC3E}">
        <p14:creationId xmlns:p14="http://schemas.microsoft.com/office/powerpoint/2010/main" val="252435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13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C8138DE-7174-4CB5-846B-657217E9E197}"/>
              </a:ext>
            </a:extLst>
          </p:cNvPr>
          <p:cNvSpPr txBox="1"/>
          <p:nvPr/>
        </p:nvSpPr>
        <p:spPr>
          <a:xfrm>
            <a:off x="547850" y="997213"/>
            <a:ext cx="80617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Мы профессионально организуем мероприятие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2DA8017-3336-46DF-865A-0B0F76C65691}"/>
              </a:ext>
            </a:extLst>
          </p:cNvPr>
          <p:cNvSpPr txBox="1"/>
          <p:nvPr/>
        </p:nvSpPr>
        <p:spPr>
          <a:xfrm>
            <a:off x="547850" y="2293882"/>
            <a:ext cx="6411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На площадке работает большая команда, в которую входят </a:t>
            </a:r>
            <a:endParaRPr lang="ru-RU" sz="1400" dirty="0" smtClean="0">
              <a:solidFill>
                <a:schemeClr val="bg1"/>
              </a:solidFill>
              <a:effectLst/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не только организаторы, но ведущий и фотограф. </a:t>
            </a:r>
            <a:endParaRPr lang="ru-RU" sz="1400" dirty="0">
              <a:solidFill>
                <a:schemeClr val="bg1"/>
              </a:solidFill>
              <a:effectLst/>
              <a:latin typeface="Montserrat Medium" panose="00000600000000000000" pitchFamily="2" charset="-52"/>
            </a:endParaRPr>
          </a:p>
        </p:txBody>
      </p:sp>
      <p:pic>
        <p:nvPicPr>
          <p:cNvPr id="1026" name="Picture 2" descr="C:\Users\Регина\Desktop\Презентация для партнёра 2.0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3"/>
          <a:stretch/>
        </p:blipFill>
        <p:spPr bwMode="auto">
          <a:xfrm>
            <a:off x="5594053" y="498418"/>
            <a:ext cx="6597946" cy="6357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2DA8017-3336-46DF-865A-0B0F76C65691}"/>
              </a:ext>
            </a:extLst>
          </p:cNvPr>
          <p:cNvSpPr txBox="1"/>
          <p:nvPr/>
        </p:nvSpPr>
        <p:spPr>
          <a:xfrm>
            <a:off x="4540159" y="3510950"/>
            <a:ext cx="1894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Ф</a:t>
            </a:r>
            <a:r>
              <a:rPr lang="ru-RU" sz="1200" dirty="0" smtClean="0">
                <a:solidFill>
                  <a:schemeClr val="bg1"/>
                </a:solidFill>
                <a:latin typeface="Montserrat" pitchFamily="2" charset="-52"/>
              </a:rPr>
              <a:t>ото с </a:t>
            </a: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брендом </a:t>
            </a:r>
            <a:endParaRPr lang="ru-RU" sz="1200" dirty="0" smtClean="0">
              <a:solidFill>
                <a:schemeClr val="bg1"/>
              </a:solidFill>
              <a:latin typeface="Montserrat" pitchFamily="2" charset="-52"/>
            </a:endParaRPr>
          </a:p>
          <a:p>
            <a:r>
              <a:rPr lang="ru-RU" sz="1200" dirty="0" smtClean="0">
                <a:solidFill>
                  <a:schemeClr val="bg1"/>
                </a:solidFill>
                <a:latin typeface="Montserrat" pitchFamily="2" charset="-52"/>
              </a:rPr>
              <a:t>расходятся по 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Montserrat" pitchFamily="2" charset="-52"/>
              </a:rPr>
              <a:t>нашим </a:t>
            </a:r>
            <a:r>
              <a:rPr lang="ru-RU" sz="1200" dirty="0" err="1" smtClean="0">
                <a:solidFill>
                  <a:schemeClr val="bg1"/>
                </a:solidFill>
                <a:latin typeface="Montserrat" pitchFamily="2" charset="-52"/>
              </a:rPr>
              <a:t>соцсетям</a:t>
            </a:r>
            <a:endParaRPr lang="ru-RU" sz="1200" dirty="0">
              <a:solidFill>
                <a:schemeClr val="bg1"/>
              </a:solidFill>
              <a:latin typeface="Montserrat" pitchFamily="2" charset="-5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2DA8017-3336-46DF-865A-0B0F76C65691}"/>
              </a:ext>
            </a:extLst>
          </p:cNvPr>
          <p:cNvSpPr txBox="1"/>
          <p:nvPr/>
        </p:nvSpPr>
        <p:spPr>
          <a:xfrm>
            <a:off x="1510379" y="3499112"/>
            <a:ext cx="2718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В</a:t>
            </a:r>
            <a:r>
              <a:rPr lang="ru-RU" sz="1200" dirty="0" smtClean="0">
                <a:solidFill>
                  <a:schemeClr val="bg1"/>
                </a:solidFill>
                <a:latin typeface="Montserrat" pitchFamily="2" charset="-52"/>
              </a:rPr>
              <a:t>овлекает </a:t>
            </a: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гостей, рассказывает </a:t>
            </a:r>
            <a:endParaRPr lang="ru-RU" sz="1200" dirty="0" smtClean="0">
              <a:solidFill>
                <a:schemeClr val="bg1"/>
              </a:solidFill>
              <a:latin typeface="Montserrat" pitchFamily="2" charset="-52"/>
            </a:endParaRPr>
          </a:p>
          <a:p>
            <a:r>
              <a:rPr lang="ru-RU" sz="1200" dirty="0" smtClean="0">
                <a:solidFill>
                  <a:schemeClr val="bg1"/>
                </a:solidFill>
                <a:latin typeface="Montserrat" pitchFamily="2" charset="-52"/>
              </a:rPr>
              <a:t>про </a:t>
            </a: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ваши акции, </a:t>
            </a:r>
            <a:endParaRPr lang="ru-RU" sz="1200" dirty="0" smtClean="0">
              <a:solidFill>
                <a:schemeClr val="bg1"/>
              </a:solidFill>
              <a:latin typeface="Montserrat" pitchFamily="2" charset="-52"/>
            </a:endParaRPr>
          </a:p>
          <a:p>
            <a:r>
              <a:rPr lang="ru-RU" sz="1200" dirty="0" smtClean="0">
                <a:solidFill>
                  <a:schemeClr val="bg1"/>
                </a:solidFill>
                <a:latin typeface="Montserrat" pitchFamily="2" charset="-52"/>
              </a:rPr>
              <a:t>проводит розыгрыши</a:t>
            </a:r>
            <a:endParaRPr lang="ru-RU" sz="1200" dirty="0">
              <a:solidFill>
                <a:schemeClr val="bg1"/>
              </a:solidFill>
              <a:latin typeface="Montserrat" pitchFamily="2" charset="-52"/>
            </a:endParaRPr>
          </a:p>
        </p:txBody>
      </p:sp>
      <p:pic>
        <p:nvPicPr>
          <p:cNvPr id="1027" name="Picture 3" descr="C:\Users\Регина\Desktop\Ruda Games\ПРЕЗЕНТАЦИЯ\Элементыы\Организация игр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50" y="3016306"/>
            <a:ext cx="1004130" cy="8068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Регина\Desktop\u5369855882_3D_photo_camera_icon_-_volumetric_purp-no-bg-preview (carve.photo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0039">
            <a:off x="3711805" y="3070893"/>
            <a:ext cx="779632" cy="6444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2DA8017-3336-46DF-865A-0B0F76C65691}"/>
              </a:ext>
            </a:extLst>
          </p:cNvPr>
          <p:cNvSpPr txBox="1"/>
          <p:nvPr/>
        </p:nvSpPr>
        <p:spPr>
          <a:xfrm>
            <a:off x="1491329" y="3048377"/>
            <a:ext cx="2451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Montserrat Medium" pitchFamily="2" charset="-52"/>
              </a:rPr>
              <a:t>Ведущий</a:t>
            </a:r>
            <a:endParaRPr lang="ru-RU" sz="2400" dirty="0">
              <a:solidFill>
                <a:schemeClr val="bg1"/>
              </a:solidFill>
              <a:latin typeface="Montserrat Medium" pitchFamily="2" charset="-52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2DA8017-3336-46DF-865A-0B0F76C65691}"/>
              </a:ext>
            </a:extLst>
          </p:cNvPr>
          <p:cNvSpPr txBox="1"/>
          <p:nvPr/>
        </p:nvSpPr>
        <p:spPr>
          <a:xfrm>
            <a:off x="4540159" y="3048376"/>
            <a:ext cx="2451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Montserrat Medium" pitchFamily="2" charset="-52"/>
              </a:rPr>
              <a:t>Фотограф</a:t>
            </a:r>
            <a:endParaRPr lang="ru-RU" sz="2400" dirty="0">
              <a:solidFill>
                <a:schemeClr val="bg1"/>
              </a:solidFill>
              <a:latin typeface="Montserrat Medium" pitchFamily="2" charset="-52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2DA8017-3336-46DF-865A-0B0F76C65691}"/>
              </a:ext>
            </a:extLst>
          </p:cNvPr>
          <p:cNvSpPr txBox="1"/>
          <p:nvPr/>
        </p:nvSpPr>
        <p:spPr>
          <a:xfrm>
            <a:off x="1534050" y="4851753"/>
            <a:ext cx="31950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dirty="0" smtClean="0">
                <a:solidFill>
                  <a:schemeClr val="bg1"/>
                </a:solidFill>
                <a:latin typeface="Montserrat" pitchFamily="2" charset="-52"/>
              </a:rPr>
              <a:t>разместить</a:t>
            </a: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 на </a:t>
            </a:r>
            <a:r>
              <a:rPr lang="ru-RU" sz="1200" dirty="0" smtClean="0">
                <a:solidFill>
                  <a:schemeClr val="bg1"/>
                </a:solidFill>
                <a:latin typeface="Montserrat" pitchFamily="2" charset="-52"/>
              </a:rPr>
              <a:t>сайте</a:t>
            </a:r>
          </a:p>
          <a:p>
            <a:pPr>
              <a:lnSpc>
                <a:spcPct val="150000"/>
              </a:lnSpc>
            </a:pPr>
            <a:r>
              <a:rPr lang="ru-RU" sz="1200" dirty="0" smtClean="0">
                <a:solidFill>
                  <a:schemeClr val="bg1"/>
                </a:solidFill>
                <a:latin typeface="Montserrat" pitchFamily="2" charset="-52"/>
              </a:rPr>
              <a:t>опубликовать в </a:t>
            </a:r>
            <a:r>
              <a:rPr lang="ru-RU" sz="1200" dirty="0" err="1" smtClean="0">
                <a:solidFill>
                  <a:schemeClr val="bg1"/>
                </a:solidFill>
                <a:latin typeface="Montserrat" pitchFamily="2" charset="-52"/>
              </a:rPr>
              <a:t>соцсетях</a:t>
            </a:r>
            <a:endParaRPr lang="ru-RU" sz="1200" dirty="0">
              <a:solidFill>
                <a:schemeClr val="bg1"/>
              </a:solidFill>
              <a:latin typeface="Montserrat" pitchFamily="2" charset="-52"/>
            </a:endParaRPr>
          </a:p>
          <a:p>
            <a:pPr>
              <a:lnSpc>
                <a:spcPct val="150000"/>
              </a:lnSpc>
            </a:pPr>
            <a:r>
              <a:rPr lang="ru-RU" sz="1200" dirty="0" smtClean="0">
                <a:solidFill>
                  <a:schemeClr val="bg1"/>
                </a:solidFill>
                <a:latin typeface="Montserrat" pitchFamily="2" charset="-52"/>
              </a:rPr>
              <a:t>сделать </a:t>
            </a: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афишу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2DA8017-3336-46DF-865A-0B0F76C65691}"/>
              </a:ext>
            </a:extLst>
          </p:cNvPr>
          <p:cNvSpPr txBox="1"/>
          <p:nvPr/>
        </p:nvSpPr>
        <p:spPr>
          <a:xfrm>
            <a:off x="659938" y="4488787"/>
            <a:ext cx="61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Эти фотоматериалы вы сможете использовать для себя: </a:t>
            </a:r>
            <a:b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</a:b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42DA8017-3336-46DF-865A-0B0F76C65691}"/>
              </a:ext>
            </a:extLst>
          </p:cNvPr>
          <p:cNvSpPr txBox="1"/>
          <p:nvPr/>
        </p:nvSpPr>
        <p:spPr>
          <a:xfrm>
            <a:off x="659938" y="5903666"/>
            <a:ext cx="61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По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договоренности можно сделать конкретные фотографии вашего заведения и сотрудников.</a:t>
            </a:r>
          </a:p>
        </p:txBody>
      </p:sp>
      <p:pic>
        <p:nvPicPr>
          <p:cNvPr id="22" name="Picture 2" descr="C:\Users\Регина\Desktop\ыыы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1621">
            <a:off x="1249331" y="5462063"/>
            <a:ext cx="252105" cy="3151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Регина\Desktop\ыыы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1621">
            <a:off x="1249330" y="5178163"/>
            <a:ext cx="252105" cy="3151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Регина\Desktop\ыыы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1621">
            <a:off x="1249330" y="4894265"/>
            <a:ext cx="252105" cy="3151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648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14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ECEA3F3-44E1-A0D3-B93C-1C895E202203}"/>
              </a:ext>
            </a:extLst>
          </p:cNvPr>
          <p:cNvSpPr txBox="1"/>
          <p:nvPr/>
        </p:nvSpPr>
        <p:spPr>
          <a:xfrm>
            <a:off x="547851" y="997213"/>
            <a:ext cx="67792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PR-</a:t>
            </a:r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возможности 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5CF08B4-0B13-471A-BD97-1209CEF2247E}"/>
              </a:ext>
            </a:extLst>
          </p:cNvPr>
          <p:cNvSpPr txBox="1"/>
          <p:nvPr/>
        </p:nvSpPr>
        <p:spPr>
          <a:xfrm>
            <a:off x="547851" y="1828562"/>
            <a:ext cx="926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Соцсети для нас – основной канал привлечения </a:t>
            </a:r>
            <a:r>
              <a:rPr lang="ru-RU" sz="1400" dirty="0" smtClean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игроков, поэтому в их развитие  вкладывается максимум сил. 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 Наша команда готова регулярно рассказывать о вас в </a:t>
            </a:r>
            <a:r>
              <a:rPr lang="ru-RU" sz="1400" dirty="0" err="1" smtClean="0">
                <a:solidFill>
                  <a:schemeClr val="bg1"/>
                </a:solidFill>
                <a:latin typeface="Montserrat Medium" panose="00000600000000000000" pitchFamily="2" charset="-52"/>
              </a:rPr>
              <a:t>соцсетях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 с помощью:</a:t>
            </a:r>
            <a:endParaRPr lang="ru-RU" sz="1400" dirty="0">
              <a:solidFill>
                <a:schemeClr val="bg1"/>
              </a:solidFill>
              <a:effectLst/>
              <a:latin typeface="Montserrat Medium" panose="00000600000000000000" pitchFamily="2" charset="-52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221" y="2078604"/>
            <a:ext cx="11839575" cy="4791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5CF08B4-0B13-471A-BD97-1209CEF2247E}"/>
              </a:ext>
            </a:extLst>
          </p:cNvPr>
          <p:cNvSpPr txBox="1"/>
          <p:nvPr/>
        </p:nvSpPr>
        <p:spPr>
          <a:xfrm>
            <a:off x="788334" y="2785085"/>
            <a:ext cx="13900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Р</a:t>
            </a:r>
            <a:r>
              <a:rPr lang="ru-RU" sz="1200" dirty="0" smtClean="0">
                <a:solidFill>
                  <a:schemeClr val="bg1"/>
                </a:solidFill>
                <a:latin typeface="Montserrat SemiBold" pitchFamily="2" charset="-52"/>
              </a:rPr>
              <a:t>озыгрышей услуг на мероприятиях или 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Montserrat SemiBold" pitchFamily="2" charset="-52"/>
              </a:rPr>
              <a:t>в </a:t>
            </a:r>
            <a:r>
              <a:rPr lang="ru-RU" sz="1200" dirty="0" err="1" smtClean="0">
                <a:solidFill>
                  <a:schemeClr val="bg1"/>
                </a:solidFill>
                <a:latin typeface="Montserrat SemiBold" pitchFamily="2" charset="-52"/>
              </a:rPr>
              <a:t>соцсетях</a:t>
            </a:r>
            <a:endParaRPr lang="ru-RU" sz="1200" dirty="0">
              <a:solidFill>
                <a:schemeClr val="bg1"/>
              </a:solidFill>
              <a:latin typeface="Montserrat SemiBold" pitchFamily="2" charset="-52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5CF08B4-0B13-471A-BD97-1209CEF2247E}"/>
              </a:ext>
            </a:extLst>
          </p:cNvPr>
          <p:cNvSpPr txBox="1"/>
          <p:nvPr/>
        </p:nvSpPr>
        <p:spPr>
          <a:xfrm>
            <a:off x="3546476" y="5097900"/>
            <a:ext cx="1659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А</a:t>
            </a:r>
            <a:r>
              <a:rPr lang="ru-RU" sz="1200" dirty="0" smtClean="0">
                <a:solidFill>
                  <a:schemeClr val="bg1"/>
                </a:solidFill>
                <a:latin typeface="Montserrat SemiBold" pitchFamily="2" charset="-52"/>
              </a:rPr>
              <a:t>ктивной </a:t>
            </a:r>
            <a:r>
              <a:rPr lang="ru-RU" sz="1200" dirty="0" smtClean="0">
                <a:solidFill>
                  <a:schemeClr val="bg1"/>
                </a:solidFill>
                <a:latin typeface="Montserrat SemiBold" pitchFamily="2" charset="-52"/>
              </a:rPr>
              <a:t>ссылки </a:t>
            </a:r>
            <a:r>
              <a:rPr lang="ru-RU" sz="1200" dirty="0">
                <a:solidFill>
                  <a:schemeClr val="bg1"/>
                </a:solidFill>
                <a:latin typeface="Montserrat Medium" pitchFamily="2" charset="-52"/>
              </a:rPr>
              <a:t>(при наличии ЕРИДА)</a:t>
            </a:r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Montserrat SemiBold" pitchFamily="2" charset="-52"/>
              </a:rPr>
              <a:t> </a:t>
            </a:r>
            <a:endParaRPr lang="ru-RU" sz="1200" dirty="0" smtClean="0">
              <a:solidFill>
                <a:schemeClr val="bg1"/>
              </a:solidFill>
              <a:latin typeface="Montserrat SemiBold" pitchFamily="2" charset="-52"/>
            </a:endParaRP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Montserrat SemiBold" pitchFamily="2" charset="-52"/>
              </a:rPr>
              <a:t>на </a:t>
            </a:r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ваш сайт </a:t>
            </a:r>
            <a:endParaRPr lang="ru-RU" sz="1200" dirty="0" smtClean="0">
              <a:solidFill>
                <a:schemeClr val="bg1"/>
              </a:solidFill>
              <a:latin typeface="Montserrat SemiBold" pitchFamily="2" charset="-52"/>
            </a:endParaRP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Montserrat SemiBold" pitchFamily="2" charset="-52"/>
              </a:rPr>
              <a:t>в </a:t>
            </a:r>
            <a:r>
              <a:rPr lang="ru-RU" sz="1200" dirty="0" err="1">
                <a:solidFill>
                  <a:schemeClr val="bg1"/>
                </a:solidFill>
                <a:latin typeface="Montserrat SemiBold" pitchFamily="2" charset="-52"/>
              </a:rPr>
              <a:t>послеигровом</a:t>
            </a:r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 посте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5CF08B4-0B13-471A-BD97-1209CEF2247E}"/>
              </a:ext>
            </a:extLst>
          </p:cNvPr>
          <p:cNvSpPr txBox="1"/>
          <p:nvPr/>
        </p:nvSpPr>
        <p:spPr>
          <a:xfrm>
            <a:off x="8584533" y="2600419"/>
            <a:ext cx="2051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П</a:t>
            </a:r>
            <a:r>
              <a:rPr lang="ru-RU" sz="1200" dirty="0" smtClean="0">
                <a:solidFill>
                  <a:schemeClr val="bg1"/>
                </a:solidFill>
                <a:latin typeface="Montserrat SemiBold" pitchFamily="2" charset="-52"/>
              </a:rPr>
              <a:t>убликаций </a:t>
            </a:r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фотографий игроков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с продуктами бренда, которые игроки будут получать в качестве призов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5CF08B4-0B13-471A-BD97-1209CEF2247E}"/>
              </a:ext>
            </a:extLst>
          </p:cNvPr>
          <p:cNvSpPr txBox="1"/>
          <p:nvPr/>
        </p:nvSpPr>
        <p:spPr>
          <a:xfrm>
            <a:off x="4851785" y="2785085"/>
            <a:ext cx="20206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Д</a:t>
            </a:r>
            <a:r>
              <a:rPr lang="ru-RU" sz="1200" dirty="0" smtClean="0">
                <a:solidFill>
                  <a:schemeClr val="bg1"/>
                </a:solidFill>
                <a:latin typeface="Montserrat SemiBold" pitchFamily="2" charset="-52"/>
              </a:rPr>
              <a:t>емонстрация </a:t>
            </a:r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рекламных видео/</a:t>
            </a:r>
            <a:r>
              <a:rPr lang="ru-RU" sz="1200" dirty="0" err="1">
                <a:solidFill>
                  <a:schemeClr val="bg1"/>
                </a:solidFill>
                <a:latin typeface="Montserrat SemiBold" pitchFamily="2" charset="-52"/>
              </a:rPr>
              <a:t>аудиороликов</a:t>
            </a:r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 заведения на экранах до и после игры, </a:t>
            </a:r>
            <a:endParaRPr lang="ru-RU" sz="1200" dirty="0" smtClean="0">
              <a:solidFill>
                <a:schemeClr val="bg1"/>
              </a:solidFill>
              <a:latin typeface="Montserrat SemiBold" pitchFamily="2" charset="-52"/>
            </a:endParaRP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Montserrat SemiBold" pitchFamily="2" charset="-52"/>
              </a:rPr>
              <a:t>а </a:t>
            </a:r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также во время перерывов.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5CF08B4-0B13-471A-BD97-1209CEF2247E}"/>
              </a:ext>
            </a:extLst>
          </p:cNvPr>
          <p:cNvSpPr txBox="1"/>
          <p:nvPr/>
        </p:nvSpPr>
        <p:spPr>
          <a:xfrm>
            <a:off x="1456484" y="4128148"/>
            <a:ext cx="1659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П</a:t>
            </a:r>
            <a:r>
              <a:rPr lang="ru-RU" sz="1200" dirty="0" smtClean="0">
                <a:solidFill>
                  <a:schemeClr val="bg1"/>
                </a:solidFill>
                <a:latin typeface="Montserrat SemiBold" pitchFamily="2" charset="-52"/>
              </a:rPr>
              <a:t>убликаций </a:t>
            </a:r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отзывов игроков о вашем заведении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5CF08B4-0B13-471A-BD97-1209CEF2247E}"/>
              </a:ext>
            </a:extLst>
          </p:cNvPr>
          <p:cNvSpPr txBox="1"/>
          <p:nvPr/>
        </p:nvSpPr>
        <p:spPr>
          <a:xfrm>
            <a:off x="7900596" y="5306875"/>
            <a:ext cx="1493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А</a:t>
            </a:r>
            <a:r>
              <a:rPr lang="ru-RU" sz="1200" dirty="0" smtClean="0">
                <a:solidFill>
                  <a:schemeClr val="bg1"/>
                </a:solidFill>
                <a:latin typeface="Montserrat SemiBold" pitchFamily="2" charset="-52"/>
              </a:rPr>
              <a:t>нонсов </a:t>
            </a:r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регистрации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на игру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в </a:t>
            </a:r>
            <a:r>
              <a:rPr lang="ru-RU" sz="1200" dirty="0" err="1">
                <a:solidFill>
                  <a:schemeClr val="bg1"/>
                </a:solidFill>
                <a:latin typeface="Montserrat SemiBold" pitchFamily="2" charset="-52"/>
              </a:rPr>
              <a:t>соцсетях</a:t>
            </a:r>
            <a:endParaRPr lang="ru-RU" sz="1200" dirty="0">
              <a:solidFill>
                <a:schemeClr val="bg1"/>
              </a:solidFill>
              <a:latin typeface="Montserrat SemiBold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50818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1028" name="Picture 4" descr="C:\Users\Регина\Desktop\Ruda Games\ПРЕЗЕНТАЦИЯ\стрелка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6714">
            <a:off x="-2869076" y="780879"/>
            <a:ext cx="12231653" cy="476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15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ECEA3F3-44E1-A0D3-B93C-1C895E202203}"/>
              </a:ext>
            </a:extLst>
          </p:cNvPr>
          <p:cNvSpPr txBox="1"/>
          <p:nvPr/>
        </p:nvSpPr>
        <p:spPr>
          <a:xfrm>
            <a:off x="547850" y="997213"/>
            <a:ext cx="89390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Montserrat Black" panose="00000A00000000000000" pitchFamily="2" charset="-52"/>
              </a:rPr>
              <a:t>Мы </a:t>
            </a:r>
            <a:r>
              <a:rPr lang="ru-RU" sz="3600" dirty="0">
                <a:solidFill>
                  <a:schemeClr val="bg1"/>
                </a:solidFill>
                <a:latin typeface="Montserrat Black" panose="00000A00000000000000" pitchFamily="2" charset="-52"/>
              </a:rPr>
              <a:t>за продуктивное </a:t>
            </a:r>
            <a:r>
              <a:rPr lang="ru-RU" sz="3600" dirty="0" smtClean="0">
                <a:solidFill>
                  <a:schemeClr val="bg1"/>
                </a:solidFill>
                <a:latin typeface="Montserrat Black" panose="00000A00000000000000" pitchFamily="2" charset="-52"/>
              </a:rPr>
              <a:t>сотрудничество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1427409" y="2671065"/>
            <a:ext cx="420242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err="1">
                <a:solidFill>
                  <a:schemeClr val="bg1"/>
                </a:solidFill>
                <a:latin typeface="Montserrat Medium" panose="00000600000000000000" pitchFamily="2" charset="-52"/>
              </a:rPr>
              <a:t>Ruda</a:t>
            </a:r>
            <a: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Montserrat Medium" panose="00000600000000000000" pitchFamily="2" charset="-52"/>
              </a:rPr>
              <a:t>Games</a:t>
            </a:r>
            <a: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</a:rPr>
              <a:t> помогает заведению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Montserrat Black" pitchFamily="2" charset="-52"/>
              </a:rPr>
              <a:t>больше </a:t>
            </a:r>
            <a:r>
              <a:rPr lang="ru-RU" sz="2400" dirty="0">
                <a:solidFill>
                  <a:schemeClr val="bg1"/>
                </a:solidFill>
                <a:latin typeface="Montserrat Black" pitchFamily="2" charset="-52"/>
              </a:rPr>
              <a:t>зарабатывать</a:t>
            </a:r>
            <a:r>
              <a:rPr lang="ru-RU" sz="2400" dirty="0" smtClean="0">
                <a:solidFill>
                  <a:schemeClr val="bg1"/>
                </a:solidFill>
                <a:latin typeface="Montserrat Black" pitchFamily="2" charset="-52"/>
              </a:rPr>
              <a:t>:</a:t>
            </a:r>
            <a:endParaRPr lang="ru-RU" sz="1400" dirty="0">
              <a:solidFill>
                <a:schemeClr val="bg1"/>
              </a:solidFill>
              <a:latin typeface="Montserrat Black" pitchFamily="2" charset="-52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6849476" y="1859340"/>
            <a:ext cx="36995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</a:rPr>
              <a:t>Заведение помогает </a:t>
            </a:r>
            <a:r>
              <a:rPr lang="ru-RU" sz="2400" dirty="0" err="1">
                <a:solidFill>
                  <a:schemeClr val="bg1"/>
                </a:solidFill>
                <a:latin typeface="Montserrat Medium" panose="00000600000000000000" pitchFamily="2" charset="-52"/>
              </a:rPr>
              <a:t>Ruda</a:t>
            </a:r>
            <a: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Montserrat Medium" panose="00000600000000000000" pitchFamily="2" charset="-52"/>
              </a:rPr>
              <a:t>Games</a:t>
            </a:r>
            <a: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</a:rPr>
              <a:t> </a:t>
            </a:r>
            <a:endParaRPr lang="ru-RU" sz="2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Montserrat Black" pitchFamily="2" charset="-52"/>
              </a:rPr>
              <a:t>делать </a:t>
            </a:r>
            <a:r>
              <a:rPr lang="ru-RU" sz="2400" dirty="0">
                <a:solidFill>
                  <a:schemeClr val="bg1"/>
                </a:solidFill>
                <a:latin typeface="Montserrat Black" pitchFamily="2" charset="-52"/>
              </a:rPr>
              <a:t>крутые мероприятия</a:t>
            </a:r>
            <a:r>
              <a:rPr lang="ru-RU" sz="2400" dirty="0" smtClean="0">
                <a:solidFill>
                  <a:schemeClr val="bg1"/>
                </a:solidFill>
                <a:latin typeface="Montserrat Black" pitchFamily="2" charset="-52"/>
              </a:rPr>
              <a:t>:</a:t>
            </a:r>
            <a:endParaRPr lang="ru-RU" sz="1400" dirty="0">
              <a:solidFill>
                <a:schemeClr val="bg1"/>
              </a:solidFill>
              <a:latin typeface="Montserrat Black" pitchFamily="2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39F7044-999B-42FD-A004-74D0B467B9EA}"/>
              </a:ext>
            </a:extLst>
          </p:cNvPr>
          <p:cNvSpPr txBox="1"/>
          <p:nvPr/>
        </p:nvSpPr>
        <p:spPr>
          <a:xfrm>
            <a:off x="1427409" y="4275386"/>
            <a:ext cx="466859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Гарантирует посадку, привлекая большое количество игроков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Проводит мероприятия высокого уровня, чтобы люди хотели прийти еще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Рассказывает о заведении на всех своих площадках. 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39F7044-999B-42FD-A004-74D0B467B9EA}"/>
              </a:ext>
            </a:extLst>
          </p:cNvPr>
          <p:cNvSpPr txBox="1"/>
          <p:nvPr/>
        </p:nvSpPr>
        <p:spPr>
          <a:xfrm>
            <a:off x="6849475" y="3844499"/>
            <a:ext cx="443709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Площадка соответствует техническим требованиям: экраны, звук, свет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Персонал качественно и быстро обслуживает гостей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Кухня готовит свежую и вкусную еду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Заведение готово к экспериментам 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и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совместным </a:t>
            </a:r>
            <a:r>
              <a:rPr lang="ru-RU" sz="1400" dirty="0" err="1">
                <a:solidFill>
                  <a:schemeClr val="bg1"/>
                </a:solidFill>
                <a:latin typeface="Montserrat Medium" panose="00000600000000000000" pitchFamily="2" charset="-52"/>
              </a:rPr>
              <a:t>коллаборациям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.</a:t>
            </a:r>
          </a:p>
        </p:txBody>
      </p:sp>
      <p:pic>
        <p:nvPicPr>
          <p:cNvPr id="14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34" y="2773527"/>
            <a:ext cx="783730" cy="783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Регина\Desktop\ыыы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1621">
            <a:off x="365289" y="2741042"/>
            <a:ext cx="848302" cy="106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735" y="1963272"/>
            <a:ext cx="966926" cy="966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Регина\Desktop\ыыы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1621">
            <a:off x="5530951" y="1919904"/>
            <a:ext cx="1065496" cy="133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478" y="4231399"/>
            <a:ext cx="397577" cy="3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478" y="4876567"/>
            <a:ext cx="397577" cy="3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478" y="5523251"/>
            <a:ext cx="397577" cy="3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899" y="3815892"/>
            <a:ext cx="397577" cy="3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899" y="4458647"/>
            <a:ext cx="397577" cy="3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899" y="5083837"/>
            <a:ext cx="397577" cy="3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899" y="5523251"/>
            <a:ext cx="397577" cy="3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81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16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ECEA3F3-44E1-A0D3-B93C-1C895E202203}"/>
              </a:ext>
            </a:extLst>
          </p:cNvPr>
          <p:cNvSpPr txBox="1"/>
          <p:nvPr/>
        </p:nvSpPr>
        <p:spPr>
          <a:xfrm>
            <a:off x="547850" y="997213"/>
            <a:ext cx="89390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Montserrat Black" pitchFamily="2" charset="-52"/>
              </a:rPr>
              <a:t>Требования </a:t>
            </a:r>
            <a:r>
              <a:rPr lang="ru-RU" sz="3600" dirty="0">
                <a:solidFill>
                  <a:schemeClr val="bg1"/>
                </a:solidFill>
                <a:latin typeface="Montserrat Black" pitchFamily="2" charset="-52"/>
              </a:rPr>
              <a:t>к техническому оснащению заведения</a:t>
            </a:r>
          </a:p>
        </p:txBody>
      </p:sp>
      <p:pic>
        <p:nvPicPr>
          <p:cNvPr id="7" name="Picture 2" descr="C:\Users\Регина\Desktop\Ruda Games\ПРЕЗЕНТАЦИЯ\Group 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96" y="1115487"/>
            <a:ext cx="10325100" cy="521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1481164" y="2377690"/>
            <a:ext cx="295348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Montserrat Medium" pitchFamily="2" charset="-52"/>
              </a:rPr>
              <a:t>Экраны, проекторы, телевизоры</a:t>
            </a:r>
            <a:r>
              <a:rPr lang="ru-RU" dirty="0">
                <a:solidFill>
                  <a:schemeClr val="bg1"/>
                </a:solidFill>
                <a:latin typeface="Montserrat Black" pitchFamily="2" charset="-52"/>
              </a:rPr>
              <a:t> </a:t>
            </a: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pic>
        <p:nvPicPr>
          <p:cNvPr id="4102" name="Picture 6" descr="C:\Users\Регина\Desktop\Ruda Games\Компоненты разные\светяшка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6865">
            <a:off x="6871237" y="-733946"/>
            <a:ext cx="5048443" cy="494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4128633" y="2365163"/>
            <a:ext cx="27024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Montserrat Medium" pitchFamily="2" charset="-52"/>
              </a:rPr>
              <a:t>Требования </a:t>
            </a:r>
            <a:endParaRPr lang="ru-RU" sz="2400" dirty="0" smtClean="0">
              <a:solidFill>
                <a:schemeClr val="bg1"/>
              </a:solidFill>
              <a:latin typeface="Montserrat Medium" pitchFamily="2" charset="-52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Montserrat Medium" pitchFamily="2" charset="-52"/>
              </a:rPr>
              <a:t>к </a:t>
            </a:r>
            <a:r>
              <a:rPr lang="ru-RU" sz="2400" dirty="0">
                <a:solidFill>
                  <a:schemeClr val="bg1"/>
                </a:solidFill>
                <a:latin typeface="Montserrat Medium" pitchFamily="2" charset="-52"/>
              </a:rPr>
              <a:t>экранам: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7491216" y="2365163"/>
            <a:ext cx="40767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Montserrat Medium" pitchFamily="2" charset="-52"/>
              </a:rPr>
              <a:t>Экраны должны </a:t>
            </a:r>
            <a:endParaRPr lang="ru-RU" sz="2400" dirty="0" smtClean="0">
              <a:solidFill>
                <a:schemeClr val="bg1"/>
              </a:solidFill>
              <a:latin typeface="Montserrat Medium" pitchFamily="2" charset="-52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Montserrat Medium" pitchFamily="2" charset="-52"/>
              </a:rPr>
              <a:t>удобно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Montserrat Medium" pitchFamily="2" charset="-52"/>
              </a:rPr>
              <a:t>располагаться</a:t>
            </a:r>
            <a:r>
              <a:rPr lang="ru-RU" sz="2400" dirty="0">
                <a:solidFill>
                  <a:schemeClr val="bg1"/>
                </a:solidFill>
                <a:latin typeface="Montserrat Medium" pitchFamily="2" charset="-52"/>
              </a:rPr>
              <a:t>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763984" y="3725337"/>
            <a:ext cx="295348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Презентацию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с игрой 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мы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показываем на экранах, 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их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качество и количество напрямую влияет 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на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впечатления игроков 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и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их настроение, а также лояльность 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к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нам 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и заведению.</a:t>
            </a: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4128633" y="3366169"/>
            <a:ext cx="2810049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Размер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от 38 дюймов.</a:t>
            </a:r>
          </a:p>
          <a:p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Количество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в зависимости от размеров заведения, 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но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не менее 4 штук.</a:t>
            </a:r>
          </a:p>
          <a:p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Не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допускаются 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с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нечетким или неполным изображением материалов игры, а также с задержкой изображения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. </a:t>
            </a: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7491216" y="3725337"/>
            <a:ext cx="333487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Желательно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не ниже 3-х метров от пола. Так участники 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и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персонал смогут спокойно ходить по залу, не закрывая экраны и не мешая другим игрокам.</a:t>
            </a:r>
          </a:p>
          <a:p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Они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должны быть видны 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с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каждого места в зале 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и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не закрываться колоннами, углами и другими преградами. </a:t>
            </a:r>
          </a:p>
        </p:txBody>
      </p:sp>
      <p:pic>
        <p:nvPicPr>
          <p:cNvPr id="3075" name="Picture 3" descr="C:\Users\Регина\Desktop\Ruda Games\ПРЕЗЕНТАЦИЯ\a-flat-rectangular-plasma-television-wit_eBpazzKhS-edited-free (carve.photo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9911" y="1739536"/>
            <a:ext cx="1313235" cy="1750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Регина\Desktop\Ruda Games\ПРЕЗЕНТАЦИЯ\a-purple-3d-icon-of-a-modern-music-speak_DGI5mZevS-no-bg-preview (carve.photos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5437" y="555221"/>
            <a:ext cx="1201333" cy="160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Регина\Desktop\Ruda Games\ПРЕЗЕНТАЦИЯ\a-flat-rectangular-plasma-television-wit_eBpazzKhS-edited-free (carve.photos)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4" t="13530" b="16752"/>
          <a:stretch/>
        </p:blipFill>
        <p:spPr bwMode="auto">
          <a:xfrm>
            <a:off x="9000642" y="645342"/>
            <a:ext cx="1810000" cy="178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Регина\Desktop\Ruda Games\ПРЕЗЕНТАЦИЯ\a-purple-3d-icon-of-a-modern-music-speak_DGI5mZevS-no-bg-preview (carve.photos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6770" y="1136460"/>
            <a:ext cx="1381046" cy="1841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Регина\Desktop\Ruda Games\ПРЕЗЕНТАЦИЯ\проектор-edited-free (carve.photos)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78" b="31727"/>
          <a:stretch/>
        </p:blipFill>
        <p:spPr bwMode="auto">
          <a:xfrm rot="11700000" flipH="1">
            <a:off x="256309" y="2982754"/>
            <a:ext cx="1439452" cy="76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Регина\Desktop\Ruda Games\Компоненты разные\свет от камеры приглушеный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1188"/>
          <a:stretch/>
        </p:blipFill>
        <p:spPr bwMode="auto">
          <a:xfrm rot="20292078">
            <a:off x="-774079" y="2231278"/>
            <a:ext cx="1911350" cy="165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974" y="3364992"/>
            <a:ext cx="349954" cy="34995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396" y="5179108"/>
            <a:ext cx="395960" cy="39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974" y="3775254"/>
            <a:ext cx="349954" cy="34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093" y="4643686"/>
            <a:ext cx="349954" cy="34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396" y="3714946"/>
            <a:ext cx="395960" cy="39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16" y="3714946"/>
            <a:ext cx="395960" cy="39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6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56933" y="574898"/>
            <a:ext cx="4915231" cy="614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Регина\Desktop\a-three-dimensional-checkmark-icon-with-_TgI7b4JaQ-no-bg-preview (carve.photos).pngч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9052">
            <a:off x="4432512" y="3901618"/>
            <a:ext cx="7911888" cy="366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Регина\Desktop\a-three-dimensional-checkmark-icon-with-_TgI7b4JaQ-no-bg-preview (carve.photos).pngч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9052">
            <a:off x="4161621" y="4225468"/>
            <a:ext cx="7911888" cy="366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Регина\Desktop\Ruda Games\Компоненты разные\свет от камеры приглушеный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1188"/>
          <a:stretch/>
        </p:blipFill>
        <p:spPr bwMode="auto">
          <a:xfrm rot="10005497" flipH="1">
            <a:off x="9238055" y="330682"/>
            <a:ext cx="5907892" cy="5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Регина\Desktop\Ruda Games\ПРЕЗЕНТАЦИЯ\цу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61860" y="2275495"/>
            <a:ext cx="7315200" cy="4620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1181146" y="2641419"/>
            <a:ext cx="51019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Хороший звук нужен, чтобы ведущего было слышно каждому игроку, а вопросы с музыкой 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не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заставляли задерживать дыхание, чтобы вслушаться в вопрос.</a:t>
            </a:r>
            <a:b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</a:b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/>
            </a:r>
            <a:b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</a:b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17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ECEA3F3-44E1-A0D3-B93C-1C895E202203}"/>
              </a:ext>
            </a:extLst>
          </p:cNvPr>
          <p:cNvSpPr txBox="1"/>
          <p:nvPr/>
        </p:nvSpPr>
        <p:spPr>
          <a:xfrm>
            <a:off x="547850" y="997213"/>
            <a:ext cx="89390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Montserrat Black" pitchFamily="2" charset="-52"/>
              </a:rPr>
              <a:t>Звук </a:t>
            </a:r>
            <a:r>
              <a:rPr lang="ru-RU" sz="3600" dirty="0">
                <a:solidFill>
                  <a:schemeClr val="bg1"/>
                </a:solidFill>
                <a:latin typeface="Montserrat Black" pitchFamily="2" charset="-52"/>
              </a:rPr>
              <a:t>и работа техника 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1181146" y="1970214"/>
            <a:ext cx="51019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Атмосфера игры создается хорошим звуком 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и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бодрой музыкой.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1181146" y="4585558"/>
            <a:ext cx="52025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Должно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быть оборудовано всем необходимым </a:t>
            </a:r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и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находиться рядом с игровой площадкой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Техник должен хорошо видеть ведущего, чтобы быстро контактировать с ним, а также хорошо видеть хотя бы один экран.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1841909" y="3868733"/>
            <a:ext cx="35063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Montserrat Medium" pitchFamily="2" charset="-52"/>
              </a:rPr>
              <a:t>Место техника:</a:t>
            </a:r>
            <a:endParaRPr lang="ru-RU" sz="2400" dirty="0">
              <a:solidFill>
                <a:schemeClr val="bg1"/>
              </a:solidFill>
              <a:latin typeface="Montserrat Medium" pitchFamily="2" charset="-52"/>
            </a:endParaRPr>
          </a:p>
        </p:txBody>
      </p:sp>
      <p:pic>
        <p:nvPicPr>
          <p:cNvPr id="18" name="Picture 4" descr="C:\Users\Регина\Desktop\Ruda Games\Компоненты разные\свет от камеры приглушеный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1188"/>
          <a:stretch/>
        </p:blipFill>
        <p:spPr bwMode="auto">
          <a:xfrm rot="10005497" flipV="1">
            <a:off x="-3298972" y="2884103"/>
            <a:ext cx="5907892" cy="5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26" y="3736758"/>
            <a:ext cx="702094" cy="702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Регина\Desktop\Ruda Games\ПРЕЗЕНТАЦИЯ\vbrith-no-bg-preview (carve.photos)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20" t="25941" r="1920" b="26422"/>
          <a:stretch/>
        </p:blipFill>
        <p:spPr bwMode="auto">
          <a:xfrm>
            <a:off x="889354" y="3744729"/>
            <a:ext cx="701699" cy="53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26" y="5245048"/>
            <a:ext cx="395960" cy="39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26" y="4603846"/>
            <a:ext cx="395960" cy="39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60" y="2657136"/>
            <a:ext cx="395960" cy="39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60" y="1970214"/>
            <a:ext cx="395960" cy="39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544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21" name="Picture 5" descr="C:\Users\Регина\Desktop\Ruda Games\Компоненты разные\светяш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642" y="773633"/>
            <a:ext cx="3869028" cy="379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18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ECEA3F3-44E1-A0D3-B93C-1C895E202203}"/>
              </a:ext>
            </a:extLst>
          </p:cNvPr>
          <p:cNvSpPr txBox="1"/>
          <p:nvPr/>
        </p:nvSpPr>
        <p:spPr>
          <a:xfrm>
            <a:off x="547850" y="997213"/>
            <a:ext cx="89390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Montserrat Black" pitchFamily="2" charset="-52"/>
              </a:rPr>
              <a:t>Звук </a:t>
            </a:r>
            <a:r>
              <a:rPr lang="ru-RU" sz="3600" dirty="0">
                <a:solidFill>
                  <a:schemeClr val="bg1"/>
                </a:solidFill>
                <a:latin typeface="Montserrat Black" pitchFamily="2" charset="-52"/>
              </a:rPr>
              <a:t>и работа техника 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1923961" y="2015981"/>
            <a:ext cx="29534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Montserrat Medium" pitchFamily="2" charset="-52"/>
              </a:rPr>
              <a:t>Требования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Montserrat Medium" pitchFamily="2" charset="-52"/>
              </a:rPr>
              <a:t>по </a:t>
            </a:r>
            <a:r>
              <a:rPr lang="ru-RU" sz="2400" dirty="0">
                <a:solidFill>
                  <a:schemeClr val="bg1"/>
                </a:solidFill>
                <a:latin typeface="Montserrat Medium" pitchFamily="2" charset="-52"/>
              </a:rPr>
              <a:t>звуку: 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7613053" y="2003454"/>
            <a:ext cx="34190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Montserrat Medium" pitchFamily="2" charset="-52"/>
              </a:rPr>
              <a:t>Дополнительные </a:t>
            </a:r>
            <a:r>
              <a:rPr lang="ru-RU" sz="2400" dirty="0">
                <a:solidFill>
                  <a:schemeClr val="bg1"/>
                </a:solidFill>
                <a:latin typeface="Montserrat Medium" pitchFamily="2" charset="-52"/>
              </a:rPr>
              <a:t>устройства:</a:t>
            </a:r>
          </a:p>
        </p:txBody>
      </p:sp>
      <p:pic>
        <p:nvPicPr>
          <p:cNvPr id="5125" name="Picture 5" descr="C:\Users\Регина\Desktop\Ruda Games\Компоненты разные\светяш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8287" y="785478"/>
            <a:ext cx="3869028" cy="379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2249234" y="3022466"/>
            <a:ext cx="343344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Мощность системы должна быть не менее 3 кВт на 100 игроков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Разделение – не менее трех 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полос.</a:t>
            </a:r>
          </a:p>
          <a:p>
            <a:endParaRPr lang="ru-RU" sz="14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Оборудование должно быть исправным, заземлённым и соответствовать технике безопасности.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Звук должен быть хорошо настроен по всему залу: без фона, шипения и прерывания.</a:t>
            </a:r>
          </a:p>
        </p:txBody>
      </p:sp>
      <p:pic>
        <p:nvPicPr>
          <p:cNvPr id="14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50" y="2040596"/>
            <a:ext cx="1587710" cy="1587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7613054" y="3004460"/>
            <a:ext cx="3493499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Два микрофона с заряженными батарейками, которые работают без фона, шипения и других дефектов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Микшер и вывод напрямую к ноутбуку через </a:t>
            </a:r>
            <a:r>
              <a:rPr lang="ru-RU" sz="1400" dirty="0" err="1">
                <a:solidFill>
                  <a:schemeClr val="bg1"/>
                </a:solidFill>
                <a:latin typeface="Montserrat Medium" panose="00000600000000000000" pitchFamily="2" charset="-52"/>
              </a:rPr>
              <a:t>jack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 3.5 мм</a:t>
            </a:r>
            <a:r>
              <a:rPr lang="ru-RU" sz="14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Микшерный пульт с пятью свободными моноканалами (для 2 ноутбуков и 1 микрофона).</a:t>
            </a:r>
          </a:p>
        </p:txBody>
      </p:sp>
      <p:pic>
        <p:nvPicPr>
          <p:cNvPr id="5122" name="Picture 2" descr="C:\Users\Регина\Desktop\Ruda Games\ПРЕЗЕНТАЦИЯ\коолнкааа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94" b="22014"/>
          <a:stretch/>
        </p:blipFill>
        <p:spPr bwMode="auto">
          <a:xfrm>
            <a:off x="687508" y="1896461"/>
            <a:ext cx="1236453" cy="1208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Регина\Desktop\Ruda Games\Компоненты разные\свет от камеры приглушеный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1188"/>
          <a:stretch/>
        </p:blipFill>
        <p:spPr bwMode="auto">
          <a:xfrm rot="11594503">
            <a:off x="-3837641" y="2834379"/>
            <a:ext cx="5907892" cy="5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016" y="2040030"/>
            <a:ext cx="1587710" cy="1587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Регина\Desktop\Ruda Games\ПРЕЗЕНТАЦИЯ\vbrith-no-bg-preview (carve.photos)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20" t="25941" r="1920" b="26422"/>
          <a:stretch/>
        </p:blipFill>
        <p:spPr bwMode="auto">
          <a:xfrm>
            <a:off x="5856412" y="1955492"/>
            <a:ext cx="1409169" cy="1074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Регина\Desktop\Ruda Games\ПРЕЗЕНТАЦИЯ\микрофон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312" y="2225771"/>
            <a:ext cx="1493359" cy="119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Регина\Desktop\Ruda Games\Компоненты разные\свет от камеры приглушеный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1188"/>
          <a:stretch/>
        </p:blipFill>
        <p:spPr bwMode="auto">
          <a:xfrm rot="10005497" flipH="1">
            <a:off x="9708348" y="1382241"/>
            <a:ext cx="5907892" cy="5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691" y="2985551"/>
            <a:ext cx="397577" cy="3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691" y="3628306"/>
            <a:ext cx="397577" cy="3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691" y="4235566"/>
            <a:ext cx="397577" cy="3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691" y="5331892"/>
            <a:ext cx="397577" cy="3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430" y="2982356"/>
            <a:ext cx="397577" cy="3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430" y="4036777"/>
            <a:ext cx="397577" cy="3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430" y="4685942"/>
            <a:ext cx="397577" cy="3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54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C8205E5-CA9E-2920-15B6-0364E610A8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93E2A06-76F4-BFFD-49E4-5C23027F0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C0D4923-5086-A666-9219-E41CFBB63694}"/>
              </a:ext>
            </a:extLst>
          </p:cNvPr>
          <p:cNvSpPr txBox="1"/>
          <p:nvPr/>
        </p:nvSpPr>
        <p:spPr>
          <a:xfrm>
            <a:off x="695335" y="1532067"/>
            <a:ext cx="7186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Российский разработчик и издатель</a:t>
            </a:r>
          </a:p>
          <a:p>
            <a:r>
              <a:rPr lang="ru-RU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интеллектуально-развлекательных игр</a:t>
            </a:r>
            <a:endParaRPr lang="ru-RU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B1501A-6DCE-531E-4EAE-D570E7F3BF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49" y="679622"/>
            <a:ext cx="3962415" cy="7697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01E3054-F3D2-5971-2F2E-FDB993793E24}"/>
              </a:ext>
            </a:extLst>
          </p:cNvPr>
          <p:cNvSpPr txBox="1"/>
          <p:nvPr/>
        </p:nvSpPr>
        <p:spPr>
          <a:xfrm>
            <a:off x="695335" y="331776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Миссия компании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C4B20AB-7F1D-F3AA-055D-C9A51BD644A7}"/>
              </a:ext>
            </a:extLst>
          </p:cNvPr>
          <p:cNvSpPr txBox="1"/>
          <p:nvPr/>
        </p:nvSpPr>
        <p:spPr>
          <a:xfrm>
            <a:off x="695335" y="4011488"/>
            <a:ext cx="593790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Мы обогащаем людей: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эмоциями,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знаниями,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новыми знакомствами.</a:t>
            </a:r>
            <a:endParaRPr lang="ru-RU" sz="2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3B1D90C-3C99-E862-F997-513B5EC8CE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585" y="729050"/>
            <a:ext cx="6467367" cy="64673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7207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19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ECEA3F3-44E1-A0D3-B93C-1C895E202203}"/>
              </a:ext>
            </a:extLst>
          </p:cNvPr>
          <p:cNvSpPr txBox="1"/>
          <p:nvPr/>
        </p:nvSpPr>
        <p:spPr>
          <a:xfrm>
            <a:off x="547850" y="997213"/>
            <a:ext cx="89390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Montserrat Black" pitchFamily="2" charset="-52"/>
              </a:rPr>
              <a:t>Регулируемый </a:t>
            </a:r>
            <a:r>
              <a:rPr lang="ru-RU" sz="3600" dirty="0">
                <a:solidFill>
                  <a:schemeClr val="bg1"/>
                </a:solidFill>
                <a:latin typeface="Montserrat Black" pitchFamily="2" charset="-52"/>
              </a:rPr>
              <a:t>свет  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3067439" y="2730315"/>
            <a:ext cx="59336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</a:rPr>
              <a:t>Освещение на площадке должно регулироваться, чтобы иметь возможность приглушить свет или сделать его ярче.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4469100" y="4537711"/>
            <a:ext cx="5090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Хороший </a:t>
            </a: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</a:rPr>
              <a:t>свет – это хорошие фотографии, </a:t>
            </a:r>
            <a:r>
              <a:rPr lang="ru-RU" sz="16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а </a:t>
            </a: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</a:rPr>
              <a:t>значит, новые клиенты. </a:t>
            </a:r>
          </a:p>
        </p:txBody>
      </p:sp>
      <p:pic>
        <p:nvPicPr>
          <p:cNvPr id="11" name="Picture 5" descr="C:\Users\Регина\Desktop\Ruda Games\Компоненты разные\светяшк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25517">
            <a:off x="-469425" y="938821"/>
            <a:ext cx="3869028" cy="379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81" y="2040596"/>
            <a:ext cx="1587710" cy="1587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Регина\Desktop\Ruda Games\Компоненты разные\светяшк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25517">
            <a:off x="1088372" y="2769044"/>
            <a:ext cx="3869028" cy="379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678" y="3870819"/>
            <a:ext cx="1587710" cy="1587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014575" y="1474216"/>
            <a:ext cx="7730012" cy="773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Регина\Desktop\Ruda Games\Компоненты разные\свет от камеры приглушеный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1188"/>
          <a:stretch/>
        </p:blipFill>
        <p:spPr bwMode="auto">
          <a:xfrm rot="11622456" flipH="1">
            <a:off x="6231359" y="1312401"/>
            <a:ext cx="5907892" cy="5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Регина\Desktop\Ruda Games\ПРЕЗЕНТАЦИЯ\лампочка-no-bg-preview (carve.photos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8462">
            <a:off x="640109" y="1807226"/>
            <a:ext cx="2141738" cy="2677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Регина\Desktop\Ruda Games\Компоненты разные\искрааа (2)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057" y="1645007"/>
            <a:ext cx="1635589" cy="162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Регина\Desktop\Ruda Games\ПРЕЗЕНТАЦИЯ\фотик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87" y="4032504"/>
            <a:ext cx="2417848" cy="193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63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12" name="Picture 5" descr="C:\Users\Регина\Desktop\Ruda Games\Компоненты разные\светяш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25517">
            <a:off x="-469425" y="938821"/>
            <a:ext cx="3869028" cy="379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81" y="2040596"/>
            <a:ext cx="1587710" cy="1587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20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ECEA3F3-44E1-A0D3-B93C-1C895E202203}"/>
              </a:ext>
            </a:extLst>
          </p:cNvPr>
          <p:cNvSpPr txBox="1"/>
          <p:nvPr/>
        </p:nvSpPr>
        <p:spPr>
          <a:xfrm>
            <a:off x="547850" y="997213"/>
            <a:ext cx="89390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Montserrat Black" pitchFamily="2" charset="-52"/>
              </a:rPr>
              <a:t>Желательно, но необязательно 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3051833" y="2730316"/>
            <a:ext cx="53928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Ноутбук </a:t>
            </a: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</a:rPr>
              <a:t>с программами: MS </a:t>
            </a:r>
            <a:r>
              <a:rPr lang="ru-RU" sz="1600" dirty="0" err="1">
                <a:solidFill>
                  <a:schemeClr val="bg1"/>
                </a:solidFill>
                <a:latin typeface="Montserrat Medium" panose="00000600000000000000" pitchFamily="2" charset="-52"/>
              </a:rPr>
              <a:t>PowerPoint</a:t>
            </a: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</a:rPr>
              <a:t> (версия программы не ниже 2013) и MS </a:t>
            </a:r>
            <a:r>
              <a:rPr lang="ru-RU" sz="1600" dirty="0" err="1">
                <a:solidFill>
                  <a:schemeClr val="bg1"/>
                </a:solidFill>
                <a:latin typeface="Montserrat Medium" panose="00000600000000000000" pitchFamily="2" charset="-52"/>
              </a:rPr>
              <a:t>Excel</a:t>
            </a: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</a:rPr>
              <a:t>.</a:t>
            </a:r>
          </a:p>
          <a:p>
            <a:endParaRPr lang="ru-RU" sz="16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55FBFAC-5629-4FA9-8CB4-BAA75663002E}"/>
              </a:ext>
            </a:extLst>
          </p:cNvPr>
          <p:cNvSpPr txBox="1"/>
          <p:nvPr/>
        </p:nvSpPr>
        <p:spPr>
          <a:xfrm>
            <a:off x="4460008" y="4530172"/>
            <a:ext cx="526920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Техник </a:t>
            </a: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</a:rPr>
              <a:t>от заведения, который будет помогать настраивать оборудование и устранять неполадки во время игры. </a:t>
            </a:r>
            <a:endParaRPr lang="ru-RU" sz="1600" dirty="0" smtClean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endParaRPr lang="ru-RU" sz="16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pic>
        <p:nvPicPr>
          <p:cNvPr id="9218" name="Picture 2" descr="C:\Users\Регина\Desktop\Ruda Games\ПРЕЗЕНТАЦИЯ\ноут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7" b="15124"/>
          <a:stretch/>
        </p:blipFill>
        <p:spPr bwMode="auto">
          <a:xfrm>
            <a:off x="842215" y="1780254"/>
            <a:ext cx="2286790" cy="210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Регина\Desktop\Ruda Games\Компоненты разные\светяш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25517">
            <a:off x="1088372" y="2769044"/>
            <a:ext cx="3869028" cy="379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678" y="3870819"/>
            <a:ext cx="1587710" cy="1587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Регина\Desktop\Ruda Games\ПРЕЗЕНТАЦИЯ\vbrith-no-bg-preview (carve.photos)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20" t="25941" r="1920" b="26422"/>
          <a:stretch/>
        </p:blipFill>
        <p:spPr bwMode="auto">
          <a:xfrm>
            <a:off x="2502366" y="3981113"/>
            <a:ext cx="1793686" cy="1367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Регина\Desktop\Ruda Games\ПРЕЗЕНТАЦИЯ\наушники-edited-free (carve.photos)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1" t="10133" r="15869" b="29226"/>
          <a:stretch/>
        </p:blipFill>
        <p:spPr bwMode="auto">
          <a:xfrm rot="885437">
            <a:off x="2898000" y="4361688"/>
            <a:ext cx="1235284" cy="1414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Регина\Desktop\Ruda Games\Компоненты разные\свет от камеры приглушеный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1188"/>
          <a:stretch/>
        </p:blipFill>
        <p:spPr bwMode="auto">
          <a:xfrm rot="11594503">
            <a:off x="-3837641" y="2834379"/>
            <a:ext cx="5907892" cy="5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Регина\Desktop\Ruda Games\Компоненты разные\свет от камеры приглушеный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1188"/>
          <a:stretch/>
        </p:blipFill>
        <p:spPr bwMode="auto">
          <a:xfrm rot="10005497" flipH="1">
            <a:off x="9708348" y="1382241"/>
            <a:ext cx="5907892" cy="5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300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07509" y="1"/>
            <a:ext cx="123995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21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8" name="Google Shape;56;p13">
            <a:extLst>
              <a:ext uri="{FF2B5EF4-FFF2-40B4-BE49-F238E27FC236}">
                <a16:creationId xmlns="" xmlns:a16="http://schemas.microsoft.com/office/drawing/2014/main" id="{9316DD2F-75C5-476D-A7BE-1E6F38146172}"/>
              </a:ext>
            </a:extLst>
          </p:cNvPr>
          <p:cNvSpPr txBox="1"/>
          <p:nvPr/>
        </p:nvSpPr>
        <p:spPr>
          <a:xfrm>
            <a:off x="1202629" y="4910980"/>
            <a:ext cx="4968048" cy="1559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spcAft>
                <a:spcPts val="1000"/>
              </a:spcAft>
            </a:pP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+7 (</a:t>
            </a:r>
            <a:r>
              <a:rPr lang="en-US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800</a:t>
            </a: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) </a:t>
            </a:r>
            <a:r>
              <a:rPr lang="en-US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700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-</a:t>
            </a:r>
            <a:r>
              <a:rPr lang="en-US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87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-</a:t>
            </a:r>
            <a:r>
              <a:rPr lang="en-US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43</a:t>
            </a: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pPr lvl="0">
              <a:spcAft>
                <a:spcPts val="1000"/>
              </a:spcAft>
            </a:pPr>
            <a:r>
              <a:rPr lang="en-US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rudagames.com</a:t>
            </a:r>
            <a:endParaRPr lang="ru-RU" sz="1400" dirty="0">
              <a:solidFill>
                <a:schemeClr val="bg1"/>
              </a:solidFill>
              <a:effectLst/>
              <a:latin typeface="Montserrat Medium" panose="00000600000000000000" pitchFamily="2" charset="-52"/>
            </a:endParaRPr>
          </a:p>
          <a:p>
            <a:pPr lvl="0">
              <a:spcAft>
                <a:spcPts val="1000"/>
              </a:spcAft>
            </a:pPr>
            <a:r>
              <a:rPr lang="en-US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vk.com/mzgb_ekb</a:t>
            </a:r>
            <a:endParaRPr lang="ru-RU" sz="1400" dirty="0">
              <a:solidFill>
                <a:schemeClr val="bg1"/>
              </a:solidFill>
              <a:effectLst/>
              <a:latin typeface="Montserrat Medium" panose="00000600000000000000" pitchFamily="2" charset="-52"/>
            </a:endParaRPr>
          </a:p>
          <a:p>
            <a:pPr lvl="0">
              <a:spcAft>
                <a:spcPts val="1000"/>
              </a:spcAft>
            </a:pPr>
            <a:r>
              <a:rPr lang="en-US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corp.rudagames.com</a:t>
            </a:r>
            <a:endParaRPr sz="14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B9D7B5A5-568A-4D55-A9DB-3FE6FA3ED3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67" y="4950308"/>
            <a:ext cx="235670" cy="23567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3C2DF692-D6B1-4232-A067-4422A085EF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25" y="5654040"/>
            <a:ext cx="275205" cy="27520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27CBFA38-DC96-49AC-894C-6B228F73556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67" y="5312570"/>
            <a:ext cx="235670" cy="23567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968C08DD-BD32-4E2E-984F-A5479DA55F7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67" y="6037095"/>
            <a:ext cx="235670" cy="23567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3E8BF83-F2A0-4C7B-9C6E-7CFCACC291B9}"/>
              </a:ext>
            </a:extLst>
          </p:cNvPr>
          <p:cNvSpPr txBox="1"/>
          <p:nvPr/>
        </p:nvSpPr>
        <p:spPr>
          <a:xfrm>
            <a:off x="659938" y="4203886"/>
            <a:ext cx="641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Контакты: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ECEA3F3-44E1-A0D3-B93C-1C895E202203}"/>
              </a:ext>
            </a:extLst>
          </p:cNvPr>
          <p:cNvSpPr txBox="1"/>
          <p:nvPr/>
        </p:nvSpPr>
        <p:spPr>
          <a:xfrm>
            <a:off x="547851" y="1020222"/>
            <a:ext cx="67792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Давайте обсудим детали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F62A06E-5B90-43D6-B5B9-7C2BA2A2E27C}"/>
              </a:ext>
            </a:extLst>
          </p:cNvPr>
          <p:cNvSpPr txBox="1"/>
          <p:nvPr/>
        </p:nvSpPr>
        <p:spPr>
          <a:xfrm>
            <a:off x="547851" y="2039752"/>
            <a:ext cx="41692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Мы предлагаем бартер: вы помогаете нам расширить призовую линейку продуктами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 – </a:t>
            </a: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мы </a:t>
            </a:r>
            <a:r>
              <a:rPr lang="ru-RU" sz="1400" dirty="0" err="1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даем</a:t>
            </a: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 аудиторию и продвижение. </a:t>
            </a: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27072">
            <a:off x="7865952" y="3430745"/>
            <a:ext cx="4303777" cy="34430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4920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7FCD523-32B1-2A32-FF9C-8FC8DF0DE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4963D26-5E74-1068-A399-FA018DC19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4C6BB87-BDB4-3AC4-0CF6-A22940EED3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42" y="1449585"/>
            <a:ext cx="10862914" cy="438121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BDD0FF3-BDE3-9017-CE58-CF668B1DED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639128D4-E072-1E62-E207-DD1DCAD2BF44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B858655-7334-FFBD-FB60-6482BAB4FB98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2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01E3054-F3D2-5971-2F2E-FDB993793E24}"/>
              </a:ext>
            </a:extLst>
          </p:cNvPr>
          <p:cNvSpPr txBox="1"/>
          <p:nvPr/>
        </p:nvSpPr>
        <p:spPr>
          <a:xfrm>
            <a:off x="809634" y="1584210"/>
            <a:ext cx="168591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168</a:t>
            </a:r>
            <a:endParaRPr lang="ru-RU" sz="44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01E3054-F3D2-5971-2F2E-FDB993793E24}"/>
              </a:ext>
            </a:extLst>
          </p:cNvPr>
          <p:cNvSpPr txBox="1"/>
          <p:nvPr/>
        </p:nvSpPr>
        <p:spPr>
          <a:xfrm>
            <a:off x="10467984" y="1584210"/>
            <a:ext cx="84295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11</a:t>
            </a:r>
            <a:endParaRPr lang="ru-RU" sz="44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C4B20AB-7F1D-F3AA-055D-C9A51BD644A7}"/>
              </a:ext>
            </a:extLst>
          </p:cNvPr>
          <p:cNvSpPr txBox="1"/>
          <p:nvPr/>
        </p:nvSpPr>
        <p:spPr>
          <a:xfrm>
            <a:off x="10417290" y="2197560"/>
            <a:ext cx="12287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</a:rPr>
              <a:t>С</a:t>
            </a:r>
            <a:r>
              <a:rPr lang="ru-RU" sz="1600" dirty="0" smtClean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тран</a:t>
            </a:r>
            <a:endParaRPr lang="ru-RU" sz="16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C4B20AB-7F1D-F3AA-055D-C9A51BD644A7}"/>
              </a:ext>
            </a:extLst>
          </p:cNvPr>
          <p:cNvSpPr txBox="1"/>
          <p:nvPr/>
        </p:nvSpPr>
        <p:spPr>
          <a:xfrm>
            <a:off x="809634" y="2197560"/>
            <a:ext cx="12287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Городов</a:t>
            </a:r>
            <a:endParaRPr lang="ru-RU" sz="16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87769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E976409-F8AD-F31A-F85F-4E92DA02E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807F2F0-41A1-8FD5-A243-EA82E92E57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45534CED-7040-6B9E-9FA0-19EFFA2BA8AD}"/>
              </a:ext>
            </a:extLst>
          </p:cNvPr>
          <p:cNvSpPr txBox="1"/>
          <p:nvPr/>
        </p:nvSpPr>
        <p:spPr>
          <a:xfrm>
            <a:off x="8026838" y="4332949"/>
            <a:ext cx="35052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Привлечение новой аудитории</a:t>
            </a:r>
          </a:p>
          <a:p>
            <a:pPr algn="r"/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 на игры приходят только платёжеспособные клиенты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8128AD80-8D17-9CE4-A50F-1CB81223811B}"/>
              </a:ext>
            </a:extLst>
          </p:cNvPr>
          <p:cNvSpPr txBox="1"/>
          <p:nvPr/>
        </p:nvSpPr>
        <p:spPr>
          <a:xfrm>
            <a:off x="7195137" y="1070207"/>
            <a:ext cx="43369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714375" algn="l"/>
              </a:tabLst>
            </a:pPr>
            <a:r>
              <a:rPr lang="ru-RU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Продвижение на площадках популярного</a:t>
            </a:r>
          </a:p>
          <a:p>
            <a:pPr algn="r"/>
            <a:r>
              <a:rPr lang="ru-RU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издателя квизов</a:t>
            </a:r>
          </a:p>
          <a:p>
            <a:pPr algn="r"/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ваш бренд ассоциируется</a:t>
            </a:r>
          </a:p>
          <a:p>
            <a:pPr algn="r"/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с </a:t>
            </a:r>
            <a:r>
              <a:rPr lang="ru-RU" sz="1200" dirty="0" err="1">
                <a:solidFill>
                  <a:schemeClr val="bg1"/>
                </a:solidFill>
                <a:latin typeface="Montserrat" panose="00000500000000000000" pitchFamily="2" charset="-52"/>
              </a:rPr>
              <a:t>Ruda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 Games — одной из крупнейших</a:t>
            </a:r>
          </a:p>
          <a:p>
            <a:pPr algn="r"/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франшиз интеллектуальных игр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51B88F2-AC01-5401-7602-AEB4A9A479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64F6B95F-1B80-EBE3-7143-9354030C4751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84970D8-F214-E09A-E180-5AB7C6C57BA3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3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A3C7EF91-5175-3599-A73F-6BF1E1DF960C}"/>
              </a:ext>
            </a:extLst>
          </p:cNvPr>
          <p:cNvSpPr/>
          <p:nvPr/>
        </p:nvSpPr>
        <p:spPr>
          <a:xfrm>
            <a:off x="3666253" y="1078345"/>
            <a:ext cx="4778478" cy="4778478"/>
          </a:xfrm>
          <a:prstGeom prst="ellipse">
            <a:avLst/>
          </a:prstGeom>
          <a:noFill/>
          <a:ln w="889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58A57E78-409D-3586-8357-C186377EEC36}"/>
              </a:ext>
            </a:extLst>
          </p:cNvPr>
          <p:cNvSpPr/>
          <p:nvPr/>
        </p:nvSpPr>
        <p:spPr>
          <a:xfrm>
            <a:off x="4378960" y="1384300"/>
            <a:ext cx="426720" cy="426720"/>
          </a:xfrm>
          <a:prstGeom prst="ellipse">
            <a:avLst/>
          </a:prstGeom>
          <a:solidFill>
            <a:srgbClr val="5B27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74FCA16-5592-BD9A-6103-F8278A06330D}"/>
              </a:ext>
            </a:extLst>
          </p:cNvPr>
          <p:cNvSpPr txBox="1"/>
          <p:nvPr/>
        </p:nvSpPr>
        <p:spPr>
          <a:xfrm>
            <a:off x="4066359" y="2884919"/>
            <a:ext cx="39782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Преимущества</a:t>
            </a:r>
          </a:p>
          <a:p>
            <a:pPr algn="ctr"/>
            <a:r>
              <a:rPr lang="ru-RU" sz="3600" dirty="0">
                <a:solidFill>
                  <a:schemeClr val="bg1"/>
                </a:solidFill>
                <a:latin typeface="Montserrat Medium" panose="00000600000000000000" pitchFamily="2" charset="-52"/>
              </a:rPr>
              <a:t>партнёра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DB3FFB0F-A58D-F9D3-6739-038BBF2AC82A}"/>
              </a:ext>
            </a:extLst>
          </p:cNvPr>
          <p:cNvSpPr/>
          <p:nvPr/>
        </p:nvSpPr>
        <p:spPr>
          <a:xfrm>
            <a:off x="7574325" y="1606082"/>
            <a:ext cx="426720" cy="426720"/>
          </a:xfrm>
          <a:prstGeom prst="ellipse">
            <a:avLst/>
          </a:prstGeom>
          <a:solidFill>
            <a:srgbClr val="4D1D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3FD78357-FCBB-39CB-1817-A61775E29F12}"/>
              </a:ext>
            </a:extLst>
          </p:cNvPr>
          <p:cNvSpPr/>
          <p:nvPr/>
        </p:nvSpPr>
        <p:spPr>
          <a:xfrm>
            <a:off x="3691623" y="4330955"/>
            <a:ext cx="426720" cy="426720"/>
          </a:xfrm>
          <a:prstGeom prst="ellipse">
            <a:avLst/>
          </a:prstGeom>
          <a:solidFill>
            <a:srgbClr val="6717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xmlns="" id="{7B4940D0-FC95-B8C1-DC18-DF26630DBF25}"/>
              </a:ext>
            </a:extLst>
          </p:cNvPr>
          <p:cNvSpPr/>
          <p:nvPr/>
        </p:nvSpPr>
        <p:spPr>
          <a:xfrm>
            <a:off x="8000675" y="4323335"/>
            <a:ext cx="426720" cy="426720"/>
          </a:xfrm>
          <a:prstGeom prst="ellipse">
            <a:avLst/>
          </a:prstGeom>
          <a:solidFill>
            <a:srgbClr val="531FB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xmlns="" id="{22F2F7F6-1FDE-CA8A-4E15-D59F8BB7BD63}"/>
              </a:ext>
            </a:extLst>
          </p:cNvPr>
          <p:cNvSpPr/>
          <p:nvPr/>
        </p:nvSpPr>
        <p:spPr>
          <a:xfrm>
            <a:off x="6444470" y="5544848"/>
            <a:ext cx="426720" cy="426720"/>
          </a:xfrm>
          <a:prstGeom prst="ellipse">
            <a:avLst/>
          </a:prstGeom>
          <a:solidFill>
            <a:srgbClr val="5B27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0526342E-C0AA-E2C6-0BF3-8F9316505213}"/>
              </a:ext>
            </a:extLst>
          </p:cNvPr>
          <p:cNvSpPr/>
          <p:nvPr/>
        </p:nvSpPr>
        <p:spPr>
          <a:xfrm>
            <a:off x="4432932" y="1442720"/>
            <a:ext cx="319528" cy="303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xmlns="" id="{595E1617-76E5-4716-B223-CA7B3CA8C91A}"/>
              </a:ext>
            </a:extLst>
          </p:cNvPr>
          <p:cNvSpPr/>
          <p:nvPr/>
        </p:nvSpPr>
        <p:spPr>
          <a:xfrm>
            <a:off x="7627921" y="1661962"/>
            <a:ext cx="319528" cy="303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xmlns="" id="{B5790BF7-0A16-7360-A613-0236786998FA}"/>
              </a:ext>
            </a:extLst>
          </p:cNvPr>
          <p:cNvSpPr/>
          <p:nvPr/>
        </p:nvSpPr>
        <p:spPr>
          <a:xfrm>
            <a:off x="3746831" y="4392744"/>
            <a:ext cx="319528" cy="303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xmlns="" id="{3AFBEF99-E78E-DFC0-8F3A-8C6A0DA85218}"/>
              </a:ext>
            </a:extLst>
          </p:cNvPr>
          <p:cNvSpPr/>
          <p:nvPr/>
        </p:nvSpPr>
        <p:spPr>
          <a:xfrm>
            <a:off x="8054271" y="4377504"/>
            <a:ext cx="319528" cy="303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xmlns="" id="{AD76DF4F-BD11-C797-5A40-717AD399A880}"/>
              </a:ext>
            </a:extLst>
          </p:cNvPr>
          <p:cNvSpPr/>
          <p:nvPr/>
        </p:nvSpPr>
        <p:spPr>
          <a:xfrm>
            <a:off x="6498066" y="5606389"/>
            <a:ext cx="319528" cy="303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58BE4CA-4480-B7DF-188E-931A94A79E3D}"/>
              </a:ext>
            </a:extLst>
          </p:cNvPr>
          <p:cNvSpPr txBox="1"/>
          <p:nvPr/>
        </p:nvSpPr>
        <p:spPr>
          <a:xfrm>
            <a:off x="952321" y="977875"/>
            <a:ext cx="40925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Повышение </a:t>
            </a:r>
            <a:r>
              <a:rPr lang="ru-RU" dirty="0" smtClean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узнаваемости </a:t>
            </a:r>
            <a:r>
              <a:rPr lang="ru-RU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вашего бренда</a:t>
            </a:r>
          </a:p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на 1 игру в среднем приходит</a:t>
            </a:r>
          </a:p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30 команд по 6 человек</a:t>
            </a:r>
          </a:p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(180 человек за мероприятие),</a:t>
            </a:r>
          </a:p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а игры проходят регулярно</a:t>
            </a:r>
          </a:p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2–4 раза в неделю</a:t>
            </a: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xmlns="" id="{E94C83B6-0257-9E07-CE61-EF728BBE72D1}"/>
              </a:ext>
            </a:extLst>
          </p:cNvPr>
          <p:cNvCxnSpPr/>
          <p:nvPr/>
        </p:nvCxnSpPr>
        <p:spPr>
          <a:xfrm>
            <a:off x="3106994" y="1442720"/>
            <a:ext cx="84557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xmlns="" id="{708B0DD9-8790-E684-9A44-B04E023D7065}"/>
              </a:ext>
            </a:extLst>
          </p:cNvPr>
          <p:cNvCxnSpPr/>
          <p:nvPr/>
        </p:nvCxnSpPr>
        <p:spPr>
          <a:xfrm>
            <a:off x="3952568" y="1442720"/>
            <a:ext cx="596572" cy="1397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9E9C16FC-5319-945D-04B8-39139618CAD0}"/>
              </a:ext>
            </a:extLst>
          </p:cNvPr>
          <p:cNvSpPr txBox="1"/>
          <p:nvPr/>
        </p:nvSpPr>
        <p:spPr>
          <a:xfrm>
            <a:off x="7368102" y="5779655"/>
            <a:ext cx="41159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Укрепления лояльности</a:t>
            </a:r>
          </a:p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ваш бренд становится частью ярких</a:t>
            </a:r>
          </a:p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эмоций участников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xmlns="" id="{8B90C32B-F6D7-AB74-5528-C497A2311E00}"/>
              </a:ext>
            </a:extLst>
          </p:cNvPr>
          <p:cNvCxnSpPr>
            <a:cxnSpLocks/>
          </p:cNvCxnSpPr>
          <p:nvPr/>
        </p:nvCxnSpPr>
        <p:spPr>
          <a:xfrm>
            <a:off x="8198795" y="4537630"/>
            <a:ext cx="536741" cy="668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5DD15D9C-F96E-70CD-7C2B-A9B6EEB76667}"/>
              </a:ext>
            </a:extLst>
          </p:cNvPr>
          <p:cNvSpPr txBox="1"/>
          <p:nvPr/>
        </p:nvSpPr>
        <p:spPr>
          <a:xfrm>
            <a:off x="952321" y="4368073"/>
            <a:ext cx="3166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Экономия на маркетинге</a:t>
            </a:r>
          </a:p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интеграция в соцсети </a:t>
            </a:r>
            <a:r>
              <a:rPr lang="ru-RU" sz="1200" dirty="0" err="1">
                <a:solidFill>
                  <a:schemeClr val="bg1"/>
                </a:solidFill>
                <a:latin typeface="Montserrat" panose="00000500000000000000" pitchFamily="2" charset="-52"/>
              </a:rPr>
              <a:t>Ruda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 Games</a:t>
            </a:r>
          </a:p>
        </p:txBody>
      </p: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xmlns="" id="{7E9511E3-DA1F-A0FD-6668-C59D94E5C545}"/>
              </a:ext>
            </a:extLst>
          </p:cNvPr>
          <p:cNvCxnSpPr>
            <a:cxnSpLocks/>
          </p:cNvCxnSpPr>
          <p:nvPr/>
        </p:nvCxnSpPr>
        <p:spPr>
          <a:xfrm>
            <a:off x="2860084" y="4544314"/>
            <a:ext cx="104489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xmlns="" id="{70DC5939-CBB9-ED06-2AD6-66C867F8B9F4}"/>
              </a:ext>
            </a:extLst>
          </p:cNvPr>
          <p:cNvCxnSpPr>
            <a:cxnSpLocks/>
          </p:cNvCxnSpPr>
          <p:nvPr/>
        </p:nvCxnSpPr>
        <p:spPr>
          <a:xfrm>
            <a:off x="6681820" y="5757960"/>
            <a:ext cx="686282" cy="21360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F58BE4CA-4480-B7DF-188E-931A94A79E3D}"/>
              </a:ext>
            </a:extLst>
          </p:cNvPr>
          <p:cNvSpPr txBox="1"/>
          <p:nvPr/>
        </p:nvSpPr>
        <p:spPr>
          <a:xfrm>
            <a:off x="952321" y="5463007"/>
            <a:ext cx="40925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C44FC"/>
                </a:solidFill>
                <a:latin typeface="Montserrat Black" panose="00000A00000000000000" pitchFamily="2" charset="-52"/>
              </a:rPr>
              <a:t>Максимальная загрузка </a:t>
            </a:r>
            <a:endParaRPr lang="ru-RU" dirty="0" smtClean="0">
              <a:solidFill>
                <a:srgbClr val="FC44FC"/>
              </a:solidFill>
              <a:latin typeface="Montserrat Black" panose="00000A00000000000000" pitchFamily="2" charset="-52"/>
            </a:endParaRPr>
          </a:p>
          <a:p>
            <a:r>
              <a:rPr lang="ru-RU" dirty="0" smtClean="0">
                <a:solidFill>
                  <a:srgbClr val="FC44FC"/>
                </a:solidFill>
                <a:latin typeface="Montserrat Black" panose="00000A00000000000000" pitchFamily="2" charset="-52"/>
              </a:rPr>
              <a:t>в </a:t>
            </a:r>
            <a:r>
              <a:rPr lang="ru-RU" dirty="0">
                <a:solidFill>
                  <a:srgbClr val="FC44FC"/>
                </a:solidFill>
                <a:latin typeface="Montserrat Black" panose="00000A00000000000000" pitchFamily="2" charset="-52"/>
              </a:rPr>
              <a:t>будни и в </a:t>
            </a:r>
            <a:r>
              <a:rPr lang="ru-RU" dirty="0" err="1" smtClean="0">
                <a:solidFill>
                  <a:srgbClr val="FC44FC"/>
                </a:solidFill>
                <a:latin typeface="Montserrat Black" panose="00000A00000000000000" pitchFamily="2" charset="-52"/>
              </a:rPr>
              <a:t>несезон</a:t>
            </a:r>
            <a:r>
              <a:rPr lang="ru-RU" dirty="0" smtClean="0">
                <a:solidFill>
                  <a:srgbClr val="FC44FC"/>
                </a:solidFill>
                <a:latin typeface="Montserrat Black" panose="00000A00000000000000" pitchFamily="2" charset="-52"/>
              </a:rPr>
              <a:t> </a:t>
            </a:r>
            <a:r>
              <a:rPr lang="ru-RU" sz="1200" dirty="0">
                <a:solidFill>
                  <a:srgbClr val="FC44FC"/>
                </a:solidFill>
                <a:latin typeface="Montserrat" panose="00000500000000000000" pitchFamily="2" charset="-52"/>
              </a:rPr>
              <a:t>игры обеспечивают стабильный поток гостей </a:t>
            </a:r>
            <a:endParaRPr lang="ru-RU" sz="1200" dirty="0" smtClean="0">
              <a:solidFill>
                <a:srgbClr val="FC44FC"/>
              </a:solidFill>
              <a:latin typeface="Montserrat" panose="00000500000000000000" pitchFamily="2" charset="-52"/>
            </a:endParaRPr>
          </a:p>
          <a:p>
            <a:r>
              <a:rPr lang="ru-RU" sz="1200" dirty="0" smtClean="0">
                <a:solidFill>
                  <a:srgbClr val="FC44FC"/>
                </a:solidFill>
                <a:latin typeface="Montserrat" panose="00000500000000000000" pitchFamily="2" charset="-52"/>
              </a:rPr>
              <a:t>даже </a:t>
            </a:r>
            <a:r>
              <a:rPr lang="ru-RU" sz="1200" dirty="0">
                <a:solidFill>
                  <a:srgbClr val="FC44FC"/>
                </a:solidFill>
                <a:latin typeface="Montserrat" panose="00000500000000000000" pitchFamily="2" charset="-52"/>
              </a:rPr>
              <a:t>в "тихие" </a:t>
            </a:r>
            <a:r>
              <a:rPr lang="ru-RU" sz="1200" dirty="0" smtClean="0">
                <a:solidFill>
                  <a:srgbClr val="FC44FC"/>
                </a:solidFill>
                <a:latin typeface="Montserrat" panose="00000500000000000000" pitchFamily="2" charset="-52"/>
              </a:rPr>
              <a:t>дни</a:t>
            </a:r>
            <a:endParaRPr lang="ru-RU" sz="1200" dirty="0">
              <a:solidFill>
                <a:srgbClr val="FC44FC"/>
              </a:solidFill>
              <a:latin typeface="Montserrat" panose="00000500000000000000" pitchFamily="2" charset="-52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E9C16FC-5319-945D-04B8-39139618CAD0}"/>
              </a:ext>
            </a:extLst>
          </p:cNvPr>
          <p:cNvSpPr txBox="1"/>
          <p:nvPr/>
        </p:nvSpPr>
        <p:spPr>
          <a:xfrm>
            <a:off x="8735536" y="2978577"/>
            <a:ext cx="2748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FC44FC"/>
                </a:solidFill>
                <a:latin typeface="Montserrat Black" panose="00000A00000000000000" pitchFamily="2" charset="-52"/>
              </a:rPr>
              <a:t>Прогнозируемость </a:t>
            </a:r>
            <a:r>
              <a:rPr lang="ru-RU" sz="1200" dirty="0">
                <a:solidFill>
                  <a:srgbClr val="FC44FC"/>
                </a:solidFill>
                <a:latin typeface="Montserrat" panose="00000500000000000000" pitchFamily="2" charset="-52"/>
              </a:rPr>
              <a:t>заранее известные даты игр помогают планировать загрузку </a:t>
            </a:r>
            <a:r>
              <a:rPr lang="ru-RU" sz="1200" dirty="0" smtClean="0">
                <a:solidFill>
                  <a:srgbClr val="FC44FC"/>
                </a:solidFill>
                <a:latin typeface="Montserrat" panose="00000500000000000000" pitchFamily="2" charset="-52"/>
              </a:rPr>
              <a:t>персонала</a:t>
            </a:r>
            <a:endParaRPr lang="ru-RU" sz="1200" dirty="0">
              <a:solidFill>
                <a:srgbClr val="FC44FC"/>
              </a:solidFill>
              <a:latin typeface="Montserrat" panose="00000500000000000000" pitchFamily="2" charset="-52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F58BE4CA-4480-B7DF-188E-931A94A79E3D}"/>
              </a:ext>
            </a:extLst>
          </p:cNvPr>
          <p:cNvSpPr txBox="1"/>
          <p:nvPr/>
        </p:nvSpPr>
        <p:spPr>
          <a:xfrm>
            <a:off x="952321" y="2811473"/>
            <a:ext cx="25774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C44FC"/>
                </a:solidFill>
                <a:latin typeface="Montserrat Black" panose="00000A00000000000000" pitchFamily="2" charset="-52"/>
              </a:rPr>
              <a:t>Регулярные мероприятия </a:t>
            </a:r>
            <a:endParaRPr lang="ru-RU" dirty="0" smtClean="0">
              <a:solidFill>
                <a:srgbClr val="FC44FC"/>
              </a:solidFill>
              <a:latin typeface="Montserrat Black" panose="00000A00000000000000" pitchFamily="2" charset="-52"/>
            </a:endParaRPr>
          </a:p>
          <a:p>
            <a:r>
              <a:rPr lang="ru-RU" dirty="0" smtClean="0">
                <a:solidFill>
                  <a:srgbClr val="FC44FC"/>
                </a:solidFill>
                <a:latin typeface="Montserrat Black" panose="00000A00000000000000" pitchFamily="2" charset="-52"/>
              </a:rPr>
              <a:t>без вложений </a:t>
            </a:r>
          </a:p>
          <a:p>
            <a:r>
              <a:rPr lang="ru-RU" sz="1200" dirty="0" smtClean="0">
                <a:solidFill>
                  <a:srgbClr val="FC44FC"/>
                </a:solidFill>
                <a:latin typeface="Montserrat" panose="00000500000000000000" pitchFamily="2" charset="-52"/>
              </a:rPr>
              <a:t>вы </a:t>
            </a:r>
            <a:r>
              <a:rPr lang="ru-RU" sz="1200" dirty="0">
                <a:solidFill>
                  <a:srgbClr val="FC44FC"/>
                </a:solidFill>
                <a:latin typeface="Montserrat" panose="00000500000000000000" pitchFamily="2" charset="-52"/>
              </a:rPr>
              <a:t>получаете готовый и качественный </a:t>
            </a:r>
            <a:r>
              <a:rPr lang="ru-RU" sz="1200" dirty="0" err="1" smtClean="0">
                <a:solidFill>
                  <a:srgbClr val="FC44FC"/>
                </a:solidFill>
                <a:latin typeface="Montserrat" panose="00000500000000000000" pitchFamily="2" charset="-52"/>
              </a:rPr>
              <a:t>ивент</a:t>
            </a:r>
            <a:r>
              <a:rPr lang="ru-RU" sz="1200" dirty="0" smtClean="0">
                <a:solidFill>
                  <a:srgbClr val="FC44FC"/>
                </a:solidFill>
                <a:latin typeface="Montserrat" panose="00000500000000000000" pitchFamily="2" charset="-52"/>
              </a:rPr>
              <a:t>-продукт</a:t>
            </a:r>
            <a:endParaRPr lang="ru-RU" sz="1200" dirty="0">
              <a:solidFill>
                <a:srgbClr val="FC44FC"/>
              </a:solidFill>
              <a:latin typeface="Montserrat" panose="00000500000000000000" pitchFamily="2" charset="-52"/>
            </a:endParaRPr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xmlns="" id="{22F2F7F6-1FDE-CA8A-4E15-D59F8BB7BD63}"/>
              </a:ext>
            </a:extLst>
          </p:cNvPr>
          <p:cNvSpPr/>
          <p:nvPr/>
        </p:nvSpPr>
        <p:spPr>
          <a:xfrm>
            <a:off x="4580831" y="5286823"/>
            <a:ext cx="426720" cy="426720"/>
          </a:xfrm>
          <a:prstGeom prst="ellipse">
            <a:avLst/>
          </a:prstGeom>
          <a:solidFill>
            <a:srgbClr val="5B27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>
            <a:extLst>
              <a:ext uri="{FF2B5EF4-FFF2-40B4-BE49-F238E27FC236}">
                <a16:creationId xmlns:a16="http://schemas.microsoft.com/office/drawing/2014/main" xmlns="" id="{AD76DF4F-BD11-C797-5A40-717AD399A880}"/>
              </a:ext>
            </a:extLst>
          </p:cNvPr>
          <p:cNvSpPr/>
          <p:nvPr/>
        </p:nvSpPr>
        <p:spPr>
          <a:xfrm>
            <a:off x="4634427" y="5348612"/>
            <a:ext cx="319528" cy="303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xmlns="" id="{22F2F7F6-1FDE-CA8A-4E15-D59F8BB7BD63}"/>
              </a:ext>
            </a:extLst>
          </p:cNvPr>
          <p:cNvSpPr/>
          <p:nvPr/>
        </p:nvSpPr>
        <p:spPr>
          <a:xfrm>
            <a:off x="3525432" y="2749684"/>
            <a:ext cx="426720" cy="426720"/>
          </a:xfrm>
          <a:prstGeom prst="ellipse">
            <a:avLst/>
          </a:prstGeom>
          <a:solidFill>
            <a:srgbClr val="5B27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>
            <a:extLst>
              <a:ext uri="{FF2B5EF4-FFF2-40B4-BE49-F238E27FC236}">
                <a16:creationId xmlns:a16="http://schemas.microsoft.com/office/drawing/2014/main" xmlns="" id="{AD76DF4F-BD11-C797-5A40-717AD399A880}"/>
              </a:ext>
            </a:extLst>
          </p:cNvPr>
          <p:cNvSpPr/>
          <p:nvPr/>
        </p:nvSpPr>
        <p:spPr>
          <a:xfrm>
            <a:off x="3579028" y="2811473"/>
            <a:ext cx="319528" cy="303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>
            <a:extLst>
              <a:ext uri="{FF2B5EF4-FFF2-40B4-BE49-F238E27FC236}">
                <a16:creationId xmlns:a16="http://schemas.microsoft.com/office/drawing/2014/main" xmlns="" id="{22F2F7F6-1FDE-CA8A-4E15-D59F8BB7BD63}"/>
              </a:ext>
            </a:extLst>
          </p:cNvPr>
          <p:cNvSpPr/>
          <p:nvPr/>
        </p:nvSpPr>
        <p:spPr>
          <a:xfrm>
            <a:off x="8198795" y="2978577"/>
            <a:ext cx="426720" cy="426720"/>
          </a:xfrm>
          <a:prstGeom prst="ellipse">
            <a:avLst/>
          </a:prstGeom>
          <a:solidFill>
            <a:srgbClr val="5B27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>
            <a:extLst>
              <a:ext uri="{FF2B5EF4-FFF2-40B4-BE49-F238E27FC236}">
                <a16:creationId xmlns:a16="http://schemas.microsoft.com/office/drawing/2014/main" xmlns="" id="{AD76DF4F-BD11-C797-5A40-717AD399A880}"/>
              </a:ext>
            </a:extLst>
          </p:cNvPr>
          <p:cNvSpPr/>
          <p:nvPr/>
        </p:nvSpPr>
        <p:spPr>
          <a:xfrm>
            <a:off x="8252391" y="3040366"/>
            <a:ext cx="319528" cy="303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xmlns="" id="{7E9511E3-DA1F-A0FD-6668-C59D94E5C545}"/>
              </a:ext>
            </a:extLst>
          </p:cNvPr>
          <p:cNvCxnSpPr>
            <a:cxnSpLocks/>
          </p:cNvCxnSpPr>
          <p:nvPr/>
        </p:nvCxnSpPr>
        <p:spPr>
          <a:xfrm>
            <a:off x="2804410" y="2986750"/>
            <a:ext cx="104489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xmlns="" id="{E94C83B6-0257-9E07-CE61-EF728BBE72D1}"/>
              </a:ext>
            </a:extLst>
          </p:cNvPr>
          <p:cNvCxnSpPr/>
          <p:nvPr/>
        </p:nvCxnSpPr>
        <p:spPr>
          <a:xfrm>
            <a:off x="7947449" y="1813533"/>
            <a:ext cx="1256684" cy="463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xmlns="" id="{70DC5939-CBB9-ED06-2AD6-66C867F8B9F4}"/>
              </a:ext>
            </a:extLst>
          </p:cNvPr>
          <p:cNvCxnSpPr>
            <a:cxnSpLocks/>
          </p:cNvCxnSpPr>
          <p:nvPr/>
        </p:nvCxnSpPr>
        <p:spPr>
          <a:xfrm flipH="1">
            <a:off x="4250854" y="5518783"/>
            <a:ext cx="474605" cy="13297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xmlns="" id="{8B90C32B-F6D7-AB74-5528-C497A2311E00}"/>
              </a:ext>
            </a:extLst>
          </p:cNvPr>
          <p:cNvCxnSpPr>
            <a:cxnSpLocks/>
          </p:cNvCxnSpPr>
          <p:nvPr/>
        </p:nvCxnSpPr>
        <p:spPr>
          <a:xfrm>
            <a:off x="8252391" y="3169171"/>
            <a:ext cx="536741" cy="668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160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4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ECEA3F3-44E1-A0D3-B93C-1C895E202203}"/>
              </a:ext>
            </a:extLst>
          </p:cNvPr>
          <p:cNvSpPr txBox="1"/>
          <p:nvPr/>
        </p:nvSpPr>
        <p:spPr>
          <a:xfrm>
            <a:off x="547851" y="997213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Наши продукты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BF5D044-4245-F165-4745-6CE84C37A8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262" y="1397726"/>
            <a:ext cx="12214541" cy="488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77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A67C8FC-5598-1AD0-0BD0-FF2CCEB89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FE22FD81-1637-686F-D580-85AB3C20A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41564" y="569590"/>
            <a:ext cx="10030303" cy="5877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CADDF80-C38D-607B-75E7-93D7145288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B604962D-2B34-3E19-8D6E-104D50C0057B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6F308A3-74D1-BDD3-A393-E8C8AEB25F7B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5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7A76DBB-7483-9D5D-F87E-7F83B17756D5}"/>
              </a:ext>
            </a:extLst>
          </p:cNvPr>
          <p:cNvSpPr txBox="1"/>
          <p:nvPr/>
        </p:nvSpPr>
        <p:spPr>
          <a:xfrm>
            <a:off x="547850" y="1575876"/>
            <a:ext cx="764612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Культовая командная игра с вопросами на логику и эрудицию.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Вечер драйва, споров и интересных фактов.</a:t>
            </a: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Вопросы обо всем на свете: от фильмов с Брэдом Питтом</a:t>
            </a: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до школьных знаний по географии.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Игра никого не оставит равнодушным – проверено годами!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B60928B-CEFF-3949-FC61-42850AC1C733}"/>
              </a:ext>
            </a:extLst>
          </p:cNvPr>
          <p:cNvSpPr txBox="1"/>
          <p:nvPr/>
        </p:nvSpPr>
        <p:spPr>
          <a:xfrm>
            <a:off x="547850" y="4177732"/>
            <a:ext cx="19896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Как проходит</a:t>
            </a:r>
          </a:p>
          <a:p>
            <a:r>
              <a:rPr lang="ru-RU" dirty="0" err="1">
                <a:solidFill>
                  <a:schemeClr val="bg1"/>
                </a:solidFill>
                <a:latin typeface="Montserrat Black" panose="00000A00000000000000" pitchFamily="2" charset="-52"/>
              </a:rPr>
              <a:t>Мозгобойня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?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B70C161-C01F-0C66-3AAF-4A020F886E1D}"/>
              </a:ext>
            </a:extLst>
          </p:cNvPr>
          <p:cNvSpPr txBox="1"/>
          <p:nvPr/>
        </p:nvSpPr>
        <p:spPr>
          <a:xfrm>
            <a:off x="547851" y="865780"/>
            <a:ext cx="6624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Что такое </a:t>
            </a:r>
            <a:r>
              <a:rPr lang="ru-RU" sz="3600" dirty="0" err="1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Мозгобойня</a:t>
            </a:r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?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pic>
        <p:nvPicPr>
          <p:cNvPr id="1029" name="Picture 5" descr="C:\Users\Регина\Desktop\ПРЕЗЕНТАЦИЯ\Слой 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374257"/>
            <a:ext cx="12192730" cy="146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8DE29D01-B1B6-4387-88A5-8DC8EA5C4E60}"/>
              </a:ext>
            </a:extLst>
          </p:cNvPr>
          <p:cNvSpPr/>
          <p:nvPr/>
        </p:nvSpPr>
        <p:spPr>
          <a:xfrm>
            <a:off x="2683824" y="3674988"/>
            <a:ext cx="4168239" cy="2386427"/>
          </a:xfrm>
          <a:prstGeom prst="roundRect">
            <a:avLst/>
          </a:prstGeom>
          <a:ln>
            <a:noFill/>
          </a:ln>
          <a:effectLst>
            <a:glow rad="228600">
              <a:srgbClr val="C1AAF0">
                <a:alpha val="40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5E08920-3A02-4067-8B5B-DCF58B01B0CE}"/>
              </a:ext>
            </a:extLst>
          </p:cNvPr>
          <p:cNvSpPr txBox="1"/>
          <p:nvPr/>
        </p:nvSpPr>
        <p:spPr>
          <a:xfrm>
            <a:off x="589106" y="5030957"/>
            <a:ext cx="17859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Н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ажмите на картинку, </a:t>
            </a:r>
          </a:p>
          <a:p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чтобы воспроизвести </a:t>
            </a:r>
          </a:p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в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идео.</a:t>
            </a:r>
          </a:p>
        </p:txBody>
      </p:sp>
      <p:pic>
        <p:nvPicPr>
          <p:cNvPr id="1030" name="Picture 6" descr="C:\Users\Регина\Desktop\ПРЕЗЕНТАЦИЯ\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31557" y="214702"/>
            <a:ext cx="1922280" cy="267059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Регина\Desktop\ПРЕЗЕНТАЦИЯ\Слой 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0209" y="910654"/>
            <a:ext cx="1232319" cy="106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Регина\Desktop\ПРЕЗЕНТАЦИЯ\Цветовой тон_Насыщенность 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435" y="1440668"/>
            <a:ext cx="1043227" cy="157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Регина\Desktop\ПРЕЗЕНТАЦИЯ\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919712" y="3218563"/>
            <a:ext cx="3273019" cy="355626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Регина\Desktop\ПРЕЗЕНТАЦИЯ\a-photograph-of-a-fair-skinned-young-man_9nPLoqZdS-no-bg-preview (carve.photos)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955" y="-369903"/>
            <a:ext cx="5400136" cy="720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Регина\Desktop\Ruda Games\ПРЕЗЕНТАЦИЯ\Скрины\МЗГБ.png">
            <a:hlinkClick r:id="rId10"/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96" t="49988" r="42581" b="8027"/>
          <a:stretch/>
        </p:blipFill>
        <p:spPr bwMode="auto">
          <a:xfrm>
            <a:off x="2537497" y="3429000"/>
            <a:ext cx="4464436" cy="2878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54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E7778CA-0523-7A5D-70DC-44BA15C935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5725031-4B14-E290-0598-0956A73AFD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883A3E79-04AE-C72B-37FE-88310F243A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254" y="-239217"/>
            <a:ext cx="6330025" cy="652276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3E86EB77-4700-0BC0-0B15-80D8E6C21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026" y="1958644"/>
            <a:ext cx="8532450" cy="523463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E9D08BE9-11DA-87EF-20C1-3FE9D727AC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8D59CA9E-E3E3-30EB-E9FA-C8721911EB48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34D38A8-5749-DF96-D847-2C420C201E02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6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0542BDB-6B5C-22E9-51A3-B623001EFCA7}"/>
              </a:ext>
            </a:extLst>
          </p:cNvPr>
          <p:cNvSpPr txBox="1"/>
          <p:nvPr/>
        </p:nvSpPr>
        <p:spPr>
          <a:xfrm>
            <a:off x="547851" y="1643544"/>
            <a:ext cx="5784123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Международная музыкальная игра-караоке. </a:t>
            </a: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Только любимые песни, знакомые клипы </a:t>
            </a: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 безудержное желание петь!</a:t>
            </a: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Главная особенность игры в том, что в ней нет текстовых вопросов на логику и эрудицию.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Это не просто </a:t>
            </a:r>
            <a:r>
              <a:rPr lang="ru-RU" sz="1400" dirty="0" err="1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квиз</a:t>
            </a: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, а зажигательная </a:t>
            </a:r>
            <a:r>
              <a:rPr lang="ru-RU" sz="1400" dirty="0" err="1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ТУЦовка</a:t>
            </a: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, где каждый игрок получает: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д</a:t>
            </a: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есятки зажигательных треков;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танцы </a:t>
            </a: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во время перерывов;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призы, подарки и, конечно же, бутылочку игристого.</a:t>
            </a: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9A7FD60-20FA-D65A-E218-68C137B3C015}"/>
              </a:ext>
            </a:extLst>
          </p:cNvPr>
          <p:cNvSpPr txBox="1"/>
          <p:nvPr/>
        </p:nvSpPr>
        <p:spPr>
          <a:xfrm>
            <a:off x="547851" y="905366"/>
            <a:ext cx="7349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Что такое </a:t>
            </a:r>
            <a:r>
              <a:rPr lang="ru-RU" sz="3600" dirty="0" err="1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Туц</a:t>
            </a:r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 </a:t>
            </a:r>
            <a:r>
              <a:rPr lang="ru-RU" sz="3600" dirty="0" err="1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Туц</a:t>
            </a:r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 </a:t>
            </a:r>
            <a:r>
              <a:rPr lang="ru-RU" sz="3600" dirty="0" err="1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Quiz</a:t>
            </a:r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? 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F6326FB-AE9C-403C-9133-AC51CDD67644}"/>
              </a:ext>
            </a:extLst>
          </p:cNvPr>
          <p:cNvSpPr txBox="1"/>
          <p:nvPr/>
        </p:nvSpPr>
        <p:spPr>
          <a:xfrm>
            <a:off x="547850" y="4681305"/>
            <a:ext cx="19896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Как проходит</a:t>
            </a:r>
          </a:p>
          <a:p>
            <a:r>
              <a:rPr lang="ru-RU" dirty="0" err="1">
                <a:solidFill>
                  <a:schemeClr val="bg1"/>
                </a:solidFill>
                <a:latin typeface="Montserrat Black" panose="00000A00000000000000" pitchFamily="2" charset="-52"/>
              </a:rPr>
              <a:t>Туц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Montserrat Black" panose="00000A00000000000000" pitchFamily="2" charset="-52"/>
              </a:rPr>
              <a:t>Туц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 </a:t>
            </a:r>
            <a:r>
              <a:rPr lang="en-US" dirty="0">
                <a:solidFill>
                  <a:schemeClr val="bg1"/>
                </a:solidFill>
                <a:latin typeface="Montserrat Black" panose="00000A00000000000000" pitchFamily="2" charset="-52"/>
              </a:rPr>
              <a:t>Quiz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?</a:t>
            </a:r>
          </a:p>
          <a:p>
            <a:endParaRPr lang="ru-RU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CBE4F17C-166B-4027-B07F-1A2C41D26D8E}"/>
              </a:ext>
            </a:extLst>
          </p:cNvPr>
          <p:cNvSpPr/>
          <p:nvPr/>
        </p:nvSpPr>
        <p:spPr>
          <a:xfrm>
            <a:off x="2683824" y="4224238"/>
            <a:ext cx="4168239" cy="2386427"/>
          </a:xfrm>
          <a:prstGeom prst="round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C2DF2E6-BB5C-45B9-9EB9-8C49FB9FE2FF}"/>
              </a:ext>
            </a:extLst>
          </p:cNvPr>
          <p:cNvSpPr txBox="1"/>
          <p:nvPr/>
        </p:nvSpPr>
        <p:spPr>
          <a:xfrm>
            <a:off x="589106" y="5534530"/>
            <a:ext cx="17859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Н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ажмите на картинку, </a:t>
            </a:r>
          </a:p>
          <a:p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чтобы воспроизвести </a:t>
            </a:r>
          </a:p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в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идео.</a:t>
            </a:r>
          </a:p>
        </p:txBody>
      </p:sp>
      <p:pic>
        <p:nvPicPr>
          <p:cNvPr id="2050" name="Picture 2" descr="C:\Users\Регина\Desktop\Ruda Games\ПРЕЗЕНТАЦИЯ\Скрины\ТУЦ.png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9" t="53602" r="42952" b="10208"/>
          <a:stretch/>
        </p:blipFill>
        <p:spPr bwMode="auto">
          <a:xfrm>
            <a:off x="2599266" y="4224238"/>
            <a:ext cx="4360333" cy="248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255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139C80E-70B3-9DCD-6B1F-811858D6F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70A4116E-D246-BDDF-2FD8-712970F28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3DA07EE-0755-648B-61BF-8936477B3F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E98AA98E-B32E-0D63-5983-2DCBB622E9C1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AD6121B-8FE0-A738-D144-2473760193B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7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F620FD6-D8FA-4924-968F-ECEE9570E96B}"/>
              </a:ext>
            </a:extLst>
          </p:cNvPr>
          <p:cNvSpPr txBox="1"/>
          <p:nvPr/>
        </p:nvSpPr>
        <p:spPr>
          <a:xfrm>
            <a:off x="547851" y="1643544"/>
            <a:ext cx="57841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Тематическая барная викторина с глубоким погружением в атмосферу любимых вселенных.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8 туров, чтобы прочувствовать атмосферу: игроки перемещаются из бара на корабль «Тысячелетний сокол»,</a:t>
            </a: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в Хогвартс или в гости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к</a:t>
            </a: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 Джо и Чендлеру.</a:t>
            </a: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B4D1A30-341D-4E88-8701-0DCAA4229887}"/>
              </a:ext>
            </a:extLst>
          </p:cNvPr>
          <p:cNvSpPr txBox="1"/>
          <p:nvPr/>
        </p:nvSpPr>
        <p:spPr>
          <a:xfrm>
            <a:off x="547851" y="905366"/>
            <a:ext cx="7349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Что такое </a:t>
            </a:r>
            <a:r>
              <a:rPr lang="ru-RU" sz="3600" dirty="0" err="1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Квизмашина</a:t>
            </a:r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?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27753491-140B-4BE7-BCBE-902BE480F055}"/>
              </a:ext>
            </a:extLst>
          </p:cNvPr>
          <p:cNvSpPr txBox="1"/>
          <p:nvPr/>
        </p:nvSpPr>
        <p:spPr>
          <a:xfrm>
            <a:off x="871607" y="3278795"/>
            <a:ext cx="3857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Как проходит </a:t>
            </a:r>
            <a:r>
              <a:rPr lang="ru-RU" dirty="0" err="1">
                <a:solidFill>
                  <a:schemeClr val="bg1"/>
                </a:solidFill>
                <a:latin typeface="Montserrat Black" panose="00000A00000000000000" pitchFamily="2" charset="-52"/>
              </a:rPr>
              <a:t>Квизмашина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?</a:t>
            </a:r>
          </a:p>
          <a:p>
            <a:pPr algn="ctr"/>
            <a:endParaRPr lang="ru-RU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D767E6ED-C04A-447E-8F58-EFCA730C1CE4}"/>
              </a:ext>
            </a:extLst>
          </p:cNvPr>
          <p:cNvSpPr/>
          <p:nvPr/>
        </p:nvSpPr>
        <p:spPr>
          <a:xfrm>
            <a:off x="716436" y="3777214"/>
            <a:ext cx="4168239" cy="2386427"/>
          </a:xfrm>
          <a:prstGeom prst="round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23C1A07-CE38-4630-92D2-C7E4113AB0A7}"/>
              </a:ext>
            </a:extLst>
          </p:cNvPr>
          <p:cNvSpPr txBox="1"/>
          <p:nvPr/>
        </p:nvSpPr>
        <p:spPr>
          <a:xfrm>
            <a:off x="547851" y="6246702"/>
            <a:ext cx="45054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Н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ажмите на картинку, чтобы воспроизвести видео.</a:t>
            </a:r>
          </a:p>
        </p:txBody>
      </p:sp>
      <p:pic>
        <p:nvPicPr>
          <p:cNvPr id="3074" name="Picture 2" descr="C:\Users\Регина\Desktop\Ruda Games\ПРЕЗЕНТАЦИЯ\Скрины\ВКИЗМШ.pn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0" t="52088" r="43124" b="10397"/>
          <a:stretch/>
        </p:blipFill>
        <p:spPr bwMode="auto">
          <a:xfrm>
            <a:off x="659938" y="3674533"/>
            <a:ext cx="4309995" cy="257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139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6445BCB-B707-3C98-F416-577A04A24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DC3DCE1-C84F-D594-2106-9AEE408EC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E00C4D92-1CAA-037C-D63C-3B0DDBA190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A205EC62-BD0B-E53A-357E-244628343297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E5B549B-2E39-E36C-A086-9B5847E3DFDC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8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BAE8EC3B-2FFA-2C85-C65D-D29FDFDF20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296" y="1505231"/>
            <a:ext cx="4900614" cy="362189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27ED0F63-53D9-F88F-AE81-2FD402780E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746" y="1902896"/>
            <a:ext cx="4955104" cy="495510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81B9B1AB-929A-DEA2-9677-6CFA1ED06C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447" y="3124132"/>
            <a:ext cx="2789322" cy="375115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A178EAD-2010-4C89-A310-85741ACB171F}"/>
              </a:ext>
            </a:extLst>
          </p:cNvPr>
          <p:cNvSpPr txBox="1"/>
          <p:nvPr/>
        </p:nvSpPr>
        <p:spPr>
          <a:xfrm>
            <a:off x="547851" y="1643544"/>
            <a:ext cx="70642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Увлекательные викторины для школьников и их родителей с погружением в мир знаний, любимых героев и новых открытий. 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Это не «скучная викторина». Это экспедиция по Солнечной системе, битва умов по школьной программе или погружение в мир любимых мультфильмов.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Расширяем кругозор наших юных игроков и не забываем веселиться.</a:t>
            </a: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ED1CA39E-49FD-40FA-B842-BA0BA23D72F5}"/>
              </a:ext>
            </a:extLst>
          </p:cNvPr>
          <p:cNvSpPr txBox="1"/>
          <p:nvPr/>
        </p:nvSpPr>
        <p:spPr>
          <a:xfrm>
            <a:off x="547850" y="905366"/>
            <a:ext cx="89880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Что такое </a:t>
            </a:r>
            <a:r>
              <a:rPr lang="ru-RU" sz="3600" dirty="0" err="1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Квизмашина</a:t>
            </a:r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 </a:t>
            </a:r>
            <a:r>
              <a:rPr lang="en-US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School?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1C93F5ED-F0C1-4669-8508-BF1613AC1283}"/>
              </a:ext>
            </a:extLst>
          </p:cNvPr>
          <p:cNvSpPr txBox="1"/>
          <p:nvPr/>
        </p:nvSpPr>
        <p:spPr>
          <a:xfrm>
            <a:off x="547850" y="3604085"/>
            <a:ext cx="4926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Как проходит </a:t>
            </a:r>
            <a:r>
              <a:rPr lang="ru-RU" dirty="0" err="1">
                <a:solidFill>
                  <a:schemeClr val="bg1"/>
                </a:solidFill>
                <a:latin typeface="Montserrat Black" panose="00000A00000000000000" pitchFamily="2" charset="-52"/>
              </a:rPr>
              <a:t>Квизмашина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 </a:t>
            </a:r>
            <a:r>
              <a:rPr lang="en-US" dirty="0">
                <a:solidFill>
                  <a:schemeClr val="bg1"/>
                </a:solidFill>
                <a:latin typeface="Montserrat Black" panose="00000A00000000000000" pitchFamily="2" charset="-52"/>
              </a:rPr>
              <a:t>School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?</a:t>
            </a:r>
          </a:p>
          <a:p>
            <a:endParaRPr lang="ru-RU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="" xmlns:a16="http://schemas.microsoft.com/office/drawing/2014/main" id="{9437ACED-D208-4A90-B0D8-DE3A5C3F1E8E}"/>
              </a:ext>
            </a:extLst>
          </p:cNvPr>
          <p:cNvSpPr/>
          <p:nvPr/>
        </p:nvSpPr>
        <p:spPr>
          <a:xfrm>
            <a:off x="618964" y="4064577"/>
            <a:ext cx="4168239" cy="2386427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F9C4E867-9E3E-44B8-862F-2062E39553D3}"/>
              </a:ext>
            </a:extLst>
          </p:cNvPr>
          <p:cNvSpPr txBox="1"/>
          <p:nvPr/>
        </p:nvSpPr>
        <p:spPr>
          <a:xfrm>
            <a:off x="4940534" y="5127124"/>
            <a:ext cx="17859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Н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ажмите на картинку, </a:t>
            </a:r>
          </a:p>
          <a:p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чтобы воспроизвести </a:t>
            </a:r>
          </a:p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в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идео.</a:t>
            </a:r>
          </a:p>
        </p:txBody>
      </p:sp>
      <p:pic>
        <p:nvPicPr>
          <p:cNvPr id="4098" name="Picture 2" descr="C:\Users\Регина\Desktop\Ruda Games\ПРЕЗЕНТАЦИЯ\Скрины\КВМСК.png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4" t="52613" r="43135" b="10094"/>
          <a:stretch/>
        </p:blipFill>
        <p:spPr bwMode="auto">
          <a:xfrm>
            <a:off x="547849" y="3996267"/>
            <a:ext cx="4328951" cy="2556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59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10840</TotalTime>
  <Words>1163</Words>
  <Application>Microsoft Office PowerPoint</Application>
  <PresentationFormat>Произвольный</PresentationFormat>
  <Paragraphs>259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Регина</cp:lastModifiedBy>
  <cp:revision>142</cp:revision>
  <dcterms:created xsi:type="dcterms:W3CDTF">2025-08-01T06:20:45Z</dcterms:created>
  <dcterms:modified xsi:type="dcterms:W3CDTF">2025-10-09T10:52:16Z</dcterms:modified>
</cp:coreProperties>
</file>